
<file path=[Content_Types].xml><?xml version="1.0" encoding="utf-8"?>
<Types xmlns="http://schemas.openxmlformats.org/package/2006/content-types">
  <Default Extension="xml" ContentType="application/xml"/>
  <Default Extension="jpeg" ContentType="image/jpeg"/>
  <Default Extension="png" ContentType="image/png"/>
  <Default Extension="wdp" ContentType="image/vnd.ms-photo"/>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omments/comment1.xml" ContentType="application/vnd.openxmlformats-officedocument.presentationml.comment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1" r:id="rId1"/>
  </p:sldMasterIdLst>
  <p:notesMasterIdLst>
    <p:notesMasterId r:id="rId56"/>
  </p:notesMasterIdLst>
  <p:sldIdLst>
    <p:sldId id="256" r:id="rId2"/>
    <p:sldId id="334" r:id="rId3"/>
    <p:sldId id="335" r:id="rId4"/>
    <p:sldId id="350" r:id="rId5"/>
    <p:sldId id="307" r:id="rId6"/>
    <p:sldId id="349" r:id="rId7"/>
    <p:sldId id="311" r:id="rId8"/>
    <p:sldId id="306" r:id="rId9"/>
    <p:sldId id="327" r:id="rId10"/>
    <p:sldId id="352" r:id="rId11"/>
    <p:sldId id="259" r:id="rId12"/>
    <p:sldId id="329" r:id="rId13"/>
    <p:sldId id="261" r:id="rId14"/>
    <p:sldId id="316" r:id="rId15"/>
    <p:sldId id="264" r:id="rId16"/>
    <p:sldId id="267" r:id="rId17"/>
    <p:sldId id="268" r:id="rId18"/>
    <p:sldId id="347" r:id="rId19"/>
    <p:sldId id="337" r:id="rId20"/>
    <p:sldId id="319" r:id="rId21"/>
    <p:sldId id="338" r:id="rId22"/>
    <p:sldId id="339" r:id="rId23"/>
    <p:sldId id="340" r:id="rId24"/>
    <p:sldId id="320" r:id="rId25"/>
    <p:sldId id="343" r:id="rId26"/>
    <p:sldId id="276" r:id="rId27"/>
    <p:sldId id="277" r:id="rId28"/>
    <p:sldId id="357" r:id="rId29"/>
    <p:sldId id="279" r:id="rId30"/>
    <p:sldId id="355" r:id="rId31"/>
    <p:sldId id="356" r:id="rId32"/>
    <p:sldId id="354" r:id="rId33"/>
    <p:sldId id="281" r:id="rId34"/>
    <p:sldId id="282" r:id="rId35"/>
    <p:sldId id="299" r:id="rId36"/>
    <p:sldId id="283" r:id="rId37"/>
    <p:sldId id="294" r:id="rId38"/>
    <p:sldId id="295" r:id="rId39"/>
    <p:sldId id="285" r:id="rId40"/>
    <p:sldId id="358" r:id="rId41"/>
    <p:sldId id="287" r:id="rId42"/>
    <p:sldId id="296" r:id="rId43"/>
    <p:sldId id="288" r:id="rId44"/>
    <p:sldId id="300" r:id="rId45"/>
    <p:sldId id="289" r:id="rId46"/>
    <p:sldId id="304" r:id="rId47"/>
    <p:sldId id="305" r:id="rId48"/>
    <p:sldId id="290" r:id="rId49"/>
    <p:sldId id="302" r:id="rId50"/>
    <p:sldId id="303" r:id="rId51"/>
    <p:sldId id="312" r:id="rId52"/>
    <p:sldId id="313" r:id="rId53"/>
    <p:sldId id="314" r:id="rId54"/>
    <p:sldId id="315" r:id="rId55"/>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yce Park" initials="" lastIdx="1" clrIdx="0"/>
  <p:cmAuthor id="1" name="Microsoft Office User" initials="Office" lastIdx="1" clrIdx="1">
    <p:extLst>
      <p:ext uri="{19B8F6BF-5375-455C-9EA6-DF929625EA0E}">
        <p15:presenceInfo xmlns:p15="http://schemas.microsoft.com/office/powerpoint/2012/main" userId="" providerI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AE3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95"/>
    <p:restoredTop sz="80990"/>
  </p:normalViewPr>
  <p:slideViewPr>
    <p:cSldViewPr snapToGrid="0" snapToObjects="1">
      <p:cViewPr varScale="1">
        <p:scale>
          <a:sx n="86" d="100"/>
          <a:sy n="86" d="100"/>
        </p:scale>
        <p:origin x="1336"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notesMaster" Target="notesMasters/notesMaster1.xml"/><Relationship Id="rId57" Type="http://schemas.openxmlformats.org/officeDocument/2006/relationships/commentAuthors" Target="commentAuthors.xml"/><Relationship Id="rId58" Type="http://schemas.openxmlformats.org/officeDocument/2006/relationships/presProps" Target="presProps.xml"/><Relationship Id="rId59" Type="http://schemas.openxmlformats.org/officeDocument/2006/relationships/viewProps" Target="view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heme" Target="theme/theme1.xml"/><Relationship Id="rId6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06-06T09:06:28.900" idx="1">
    <p:pos x="10" y="10"/>
    <p:text/>
    <p:extLst>
      <p:ext uri="{C676402C-5697-4E1C-873F-D02D1690AC5C}">
        <p15:threadingInfo xmlns:p15="http://schemas.microsoft.com/office/powerpoint/2012/main" timeZoneBias="30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91425" rIns="91425" bIns="91425" anchor="t" anchorCtr="0"/>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 Id="rId3" Type="http://schemas.openxmlformats.org/officeDocument/2006/relationships/hyperlink" Target="https://www.crc.losrios.edu/files/cassl/DefiningCriticalThinkingc2.pdf" TargetMode="Externa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cap="none" dirty="0" smtClean="0">
                <a:solidFill>
                  <a:schemeClr val="dk1"/>
                </a:solidFill>
                <a:effectLst/>
                <a:latin typeface="Calibri"/>
                <a:ea typeface="Calibri"/>
                <a:cs typeface="Calibri"/>
                <a:sym typeface="Calibri"/>
              </a:rPr>
              <a:t>Welcome to Scribe </a:t>
            </a:r>
            <a:r>
              <a:rPr lang="en-US" sz="1200" b="0" i="0" u="none" strike="noStrike" cap="none" dirty="0" err="1" smtClean="0">
                <a:solidFill>
                  <a:schemeClr val="dk1"/>
                </a:solidFill>
                <a:effectLst/>
                <a:latin typeface="Calibri"/>
                <a:ea typeface="Calibri"/>
                <a:cs typeface="Calibri"/>
                <a:sym typeface="Calibri"/>
              </a:rPr>
              <a:t>Connect’s</a:t>
            </a:r>
            <a:r>
              <a:rPr lang="en-US" sz="1200" b="0" i="0" u="none" strike="noStrike" cap="none" dirty="0" smtClean="0">
                <a:solidFill>
                  <a:schemeClr val="dk1"/>
                </a:solidFill>
                <a:effectLst/>
                <a:latin typeface="Calibri"/>
                <a:ea typeface="Calibri"/>
                <a:cs typeface="Calibri"/>
                <a:sym typeface="Calibri"/>
              </a:rPr>
              <a:t> STAGE</a:t>
            </a:r>
            <a:r>
              <a:rPr lang="en-US" sz="1200" b="0" i="0" u="none" strike="noStrike" cap="none" baseline="0" dirty="0" smtClean="0">
                <a:solidFill>
                  <a:schemeClr val="dk1"/>
                </a:solidFill>
                <a:effectLst/>
                <a:latin typeface="Calibri"/>
                <a:ea typeface="Calibri"/>
                <a:cs typeface="Calibri"/>
                <a:sym typeface="Calibri"/>
              </a:rPr>
              <a:t> I </a:t>
            </a:r>
            <a:r>
              <a:rPr lang="en-US" sz="1200" b="0" i="0" u="none" strike="noStrike" cap="none" dirty="0" smtClean="0">
                <a:solidFill>
                  <a:schemeClr val="dk1"/>
                </a:solidFill>
                <a:effectLst/>
                <a:latin typeface="Calibri"/>
                <a:ea typeface="Calibri"/>
                <a:cs typeface="Calibri"/>
                <a:sym typeface="Calibri"/>
              </a:rPr>
              <a:t>Clinical Scribe Accelerator Training Course (CSAT-Course STAGE I)! </a:t>
            </a: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u="none" strike="noStrike" cap="none" dirty="0" smtClean="0">
              <a:solidFill>
                <a:schemeClr val="dk1"/>
              </a:solidFill>
              <a:effectLst/>
              <a:latin typeface="Calibri"/>
              <a:ea typeface="Calibri"/>
              <a:cs typeface="Calibri"/>
              <a:sym typeface="Calibri"/>
            </a:endParaRP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cap="none" dirty="0" smtClean="0">
                <a:solidFill>
                  <a:schemeClr val="dk1"/>
                </a:solidFill>
                <a:effectLst/>
                <a:latin typeface="Calibri"/>
                <a:ea typeface="Calibri"/>
                <a:cs typeface="Calibri"/>
                <a:sym typeface="Calibri"/>
              </a:rPr>
              <a:t>This course is designed to provide training and certification for individuals, clinical</a:t>
            </a:r>
            <a:r>
              <a:rPr lang="en-US" sz="1200" b="0" i="0" u="none" strike="noStrike" cap="none" baseline="0" dirty="0" smtClean="0">
                <a:solidFill>
                  <a:schemeClr val="dk1"/>
                </a:solidFill>
                <a:effectLst/>
                <a:latin typeface="Calibri"/>
                <a:ea typeface="Calibri"/>
                <a:cs typeface="Calibri"/>
                <a:sym typeface="Calibri"/>
              </a:rPr>
              <a:t> team members, and healthcare administrators who want to perform clinical scribe duties or implement a clinical scribe program in the family practice setting.</a:t>
            </a: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u="none" strike="noStrike" cap="none" baseline="0" dirty="0" smtClean="0">
              <a:solidFill>
                <a:schemeClr val="dk1"/>
              </a:solidFill>
              <a:effectLst/>
              <a:latin typeface="Calibri"/>
              <a:ea typeface="Calibri"/>
              <a:cs typeface="Calibri"/>
              <a:sym typeface="Calibri"/>
            </a:endParaRP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cap="none" dirty="0" smtClean="0">
                <a:solidFill>
                  <a:schemeClr val="dk1"/>
                </a:solidFill>
                <a:effectLst/>
                <a:latin typeface="Calibri"/>
                <a:ea typeface="Calibri"/>
                <a:cs typeface="Calibri"/>
                <a:sym typeface="Calibri"/>
              </a:rPr>
              <a:t>This course is also designed</a:t>
            </a:r>
            <a:r>
              <a:rPr lang="en-US" sz="1200" b="0" i="0" u="none" strike="noStrike" cap="none" baseline="0" dirty="0" smtClean="0">
                <a:solidFill>
                  <a:schemeClr val="dk1"/>
                </a:solidFill>
                <a:effectLst/>
                <a:latin typeface="Calibri"/>
                <a:ea typeface="Calibri"/>
                <a:cs typeface="Calibri"/>
                <a:sym typeface="Calibri"/>
              </a:rPr>
              <a:t> </a:t>
            </a:r>
            <a:r>
              <a:rPr lang="en-US" sz="1200" b="0" i="0" u="none" strike="noStrike" cap="none" dirty="0" smtClean="0">
                <a:solidFill>
                  <a:schemeClr val="dk1"/>
                </a:solidFill>
                <a:effectLst/>
                <a:latin typeface="Calibri"/>
                <a:ea typeface="Calibri"/>
                <a:cs typeface="Calibri"/>
                <a:sym typeface="Calibri"/>
              </a:rPr>
              <a:t>for current medical team members and healthcare administrators who want to learn</a:t>
            </a:r>
            <a:r>
              <a:rPr lang="en-US" sz="1200" b="0" i="0" u="none" strike="noStrike" cap="none" baseline="0" dirty="0" smtClean="0">
                <a:solidFill>
                  <a:schemeClr val="dk1"/>
                </a:solidFill>
                <a:effectLst/>
                <a:latin typeface="Calibri"/>
                <a:ea typeface="Calibri"/>
                <a:cs typeface="Calibri"/>
                <a:sym typeface="Calibri"/>
              </a:rPr>
              <a:t> more about the clinical scribe role.</a:t>
            </a: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u="none" strike="noStrike" cap="none" baseline="0" dirty="0" smtClean="0">
              <a:solidFill>
                <a:schemeClr val="dk1"/>
              </a:solidFill>
              <a:effectLst/>
              <a:latin typeface="Calibri"/>
              <a:ea typeface="Calibri"/>
              <a:cs typeface="Calibri"/>
              <a:sym typeface="Calibri"/>
            </a:endParaRP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u="none" strike="noStrike" cap="none" baseline="0" dirty="0" smtClean="0">
              <a:solidFill>
                <a:schemeClr val="dk1"/>
              </a:solidFill>
              <a:effectLst/>
              <a:latin typeface="Calibri"/>
              <a:ea typeface="Calibri"/>
              <a:cs typeface="Calibri"/>
              <a:sym typeface="Calibri"/>
            </a:endParaRPr>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1</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06021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are likely aware that this stage of your CSAT Training provides you with the basic education and classroom</a:t>
            </a:r>
            <a:r>
              <a:rPr lang="en-US" baseline="0" dirty="0" smtClean="0"/>
              <a:t> training that you will need to have at your disposal to function as an effective clinical scribe. This STAGE I training provides you with the subject knowledge required for efficient, accurate, and thorough medical documentation. </a:t>
            </a:r>
          </a:p>
          <a:p>
            <a:endParaRPr lang="en-US" baseline="0" dirty="0" smtClean="0"/>
          </a:p>
          <a:p>
            <a:r>
              <a:rPr lang="en-US" baseline="0" dirty="0" smtClean="0"/>
              <a:t>Here at ScribeConnect, we center our classroom training around what we term the four pillars of clinical documentation. </a:t>
            </a:r>
          </a:p>
          <a:p>
            <a:endParaRPr lang="en-US" baseline="0" dirty="0" smtClean="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12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685345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aseline="0" smtClean="0"/>
              <a:t>These 4 pillars cover (and exceed) the Joint Commission’s Scribe Education and Training Guidelines, to provide you with the most comprehensive academically-driven scribe training resource available.</a:t>
            </a:r>
            <a:endParaRPr lang="en-US" smtClean="0"/>
          </a:p>
          <a:p>
            <a:endParaRPr lang="en-US" smtClean="0"/>
          </a:p>
          <a:p>
            <a:endParaRPr lang="en-US" smtClean="0"/>
          </a:p>
          <a:p>
            <a:r>
              <a:rPr lang="en-US" smtClean="0"/>
              <a:t>HIPAA</a:t>
            </a:r>
            <a:r>
              <a:rPr lang="en-US" dirty="0" smtClean="0"/>
              <a:t>: Health Insurance Portability and Accountability Act</a:t>
            </a:r>
          </a:p>
          <a:p>
            <a:endParaRPr lang="en-US" dirty="0" smtClean="0"/>
          </a:p>
          <a:p>
            <a:r>
              <a:rPr lang="en-US" dirty="0" smtClean="0"/>
              <a:t>HITECH: Health Information</a:t>
            </a:r>
            <a:r>
              <a:rPr lang="en-US" baseline="0" dirty="0" smtClean="0"/>
              <a:t> Technology for Economic and Clinical Health Act</a:t>
            </a:r>
            <a:endParaRPr lang="en-US"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13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443099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smtClean="0">
                <a:solidFill>
                  <a:srgbClr val="002060"/>
                </a:solidFill>
              </a:rPr>
              <a:t>Commission TJ. Documentation Assistance Provided by Scribes: What guidelines should be followed when physicians or other licensed independent practitioners use scribes to assist with documentation? </a:t>
            </a:r>
            <a:r>
              <a:rPr lang="en-US" sz="1200" i="1" dirty="0" smtClean="0">
                <a:solidFill>
                  <a:srgbClr val="002060"/>
                </a:solidFill>
              </a:rPr>
              <a:t>Perspectives® Newsletter: The Official Newsletter of The Joint Commission. </a:t>
            </a:r>
            <a:r>
              <a:rPr lang="en-US" sz="1200" dirty="0" smtClean="0">
                <a:solidFill>
                  <a:srgbClr val="002060"/>
                </a:solidFill>
              </a:rPr>
              <a:t>2018;38(8).</a:t>
            </a:r>
          </a:p>
          <a:p>
            <a:endParaRPr lang="en-US"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14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292107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18</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402864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19</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623668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cap="none" dirty="0" smtClean="0">
                <a:solidFill>
                  <a:schemeClr val="dk1"/>
                </a:solidFill>
                <a:effectLst/>
                <a:latin typeface="Calibri"/>
                <a:ea typeface="Calibri"/>
                <a:cs typeface="Calibri"/>
                <a:sym typeface="Calibri"/>
              </a:rPr>
              <a:t>Chapter 5 provides an overview of industry regulations that pertain to the clinical scribe role, </a:t>
            </a:r>
          </a:p>
          <a:p>
            <a:pPr marL="457200" marR="0" indent="-228600" algn="l" defTabSz="914400" rtl="0" eaLnBrk="1" fontAlgn="auto" latinLnBrk="0" hangingPunct="1">
              <a:lnSpc>
                <a:spcPct val="100000"/>
              </a:lnSpc>
              <a:spcBef>
                <a:spcPts val="0"/>
              </a:spcBef>
              <a:spcAft>
                <a:spcPts val="0"/>
              </a:spcAft>
              <a:buClr>
                <a:srgbClr val="000000"/>
              </a:buClr>
              <a:buSzPts val="1400"/>
              <a:buFont typeface="Arial" charset="0"/>
              <a:buChar char="•"/>
              <a:tabLst/>
              <a:defRPr/>
            </a:pPr>
            <a:r>
              <a:rPr lang="en-US" sz="1200" b="0" i="0" u="none" strike="noStrike" cap="none" dirty="0" smtClean="0">
                <a:solidFill>
                  <a:schemeClr val="dk1"/>
                </a:solidFill>
                <a:effectLst/>
                <a:latin typeface="Calibri"/>
                <a:ea typeface="Calibri"/>
                <a:cs typeface="Calibri"/>
                <a:sym typeface="Calibri"/>
              </a:rPr>
              <a:t>Health Insurance Portability and Accountability Act</a:t>
            </a:r>
            <a:r>
              <a:rPr lang="en-US" sz="1200" b="0" i="0" u="none" strike="noStrike" cap="none" baseline="0" dirty="0" smtClean="0">
                <a:solidFill>
                  <a:schemeClr val="dk1"/>
                </a:solidFill>
                <a:effectLst/>
                <a:latin typeface="Calibri"/>
                <a:ea typeface="Calibri"/>
                <a:cs typeface="Calibri"/>
                <a:sym typeface="Calibri"/>
              </a:rPr>
              <a:t> (HIPAA) </a:t>
            </a:r>
          </a:p>
          <a:p>
            <a:pPr marL="457200" marR="0" indent="-228600" algn="l" defTabSz="914400" rtl="0" eaLnBrk="1" fontAlgn="auto" latinLnBrk="0" hangingPunct="1">
              <a:lnSpc>
                <a:spcPct val="100000"/>
              </a:lnSpc>
              <a:spcBef>
                <a:spcPts val="0"/>
              </a:spcBef>
              <a:spcAft>
                <a:spcPts val="0"/>
              </a:spcAft>
              <a:buClr>
                <a:srgbClr val="000000"/>
              </a:buClr>
              <a:buSzPts val="1400"/>
              <a:buFont typeface="Arial" charset="0"/>
              <a:buChar char="•"/>
              <a:tabLst/>
              <a:defRPr/>
            </a:pPr>
            <a:r>
              <a:rPr lang="en-US" sz="1200" b="0" i="0" u="none" strike="noStrike" cap="none" baseline="0" dirty="0" smtClean="0">
                <a:solidFill>
                  <a:schemeClr val="dk1"/>
                </a:solidFill>
                <a:effectLst/>
                <a:latin typeface="Calibri"/>
                <a:ea typeface="Calibri"/>
                <a:cs typeface="Calibri"/>
                <a:sym typeface="Calibri"/>
              </a:rPr>
              <a:t>Health Information Technology for Economic and Clinical Health Act (HITECH)</a:t>
            </a:r>
          </a:p>
          <a:p>
            <a:pPr marL="457200" marR="0" indent="-228600" algn="l" defTabSz="914400" rtl="0" eaLnBrk="1" fontAlgn="auto" latinLnBrk="0" hangingPunct="1">
              <a:lnSpc>
                <a:spcPct val="100000"/>
              </a:lnSpc>
              <a:spcBef>
                <a:spcPts val="0"/>
              </a:spcBef>
              <a:spcAft>
                <a:spcPts val="0"/>
              </a:spcAft>
              <a:buClr>
                <a:srgbClr val="000000"/>
              </a:buClr>
              <a:buSzPts val="1400"/>
              <a:buFont typeface="Arial" charset="0"/>
              <a:buChar char="•"/>
              <a:tabLst/>
              <a:defRPr/>
            </a:pPr>
            <a:endParaRPr lang="en-US" sz="1200" b="0" i="0" u="none" strike="noStrike" cap="none" baseline="0" dirty="0" smtClean="0">
              <a:solidFill>
                <a:schemeClr val="dk1"/>
              </a:solidFill>
              <a:effectLst/>
              <a:latin typeface="Calibri"/>
              <a:ea typeface="Calibri"/>
              <a:cs typeface="Calibri"/>
              <a:sym typeface="Calibri"/>
            </a:endParaRPr>
          </a:p>
          <a:p>
            <a:pPr marL="457200" marR="0" indent="-228600" algn="l" defTabSz="914400" rtl="0" eaLnBrk="1" fontAlgn="auto" latinLnBrk="0" hangingPunct="1">
              <a:lnSpc>
                <a:spcPct val="100000"/>
              </a:lnSpc>
              <a:spcBef>
                <a:spcPts val="0"/>
              </a:spcBef>
              <a:spcAft>
                <a:spcPts val="0"/>
              </a:spcAft>
              <a:buClr>
                <a:srgbClr val="000000"/>
              </a:buClr>
              <a:buSzPts val="1400"/>
              <a:buFont typeface="Arial" charset="0"/>
              <a:buChar char="•"/>
              <a:tabLst/>
              <a:defRPr/>
            </a:pPr>
            <a:r>
              <a:rPr lang="en-US" sz="1200" b="0" i="0" u="none" strike="noStrike" cap="none" baseline="0" dirty="0" smtClean="0">
                <a:solidFill>
                  <a:schemeClr val="dk1"/>
                </a:solidFill>
                <a:effectLst/>
                <a:latin typeface="Calibri"/>
                <a:ea typeface="Calibri"/>
                <a:cs typeface="Calibri"/>
                <a:sym typeface="Calibri"/>
              </a:rPr>
              <a:t>However, these industry regulations are addressed in much greater depth in Modules III and IV.</a:t>
            </a:r>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20</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927955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here in chapter 1 we have already covered...</a:t>
            </a:r>
          </a:p>
          <a:p>
            <a:endParaRPr lang="en-US" dirty="0" smtClean="0"/>
          </a:p>
          <a:p>
            <a:r>
              <a:rPr lang="en-US" dirty="0" smtClean="0"/>
              <a:t>Now</a:t>
            </a:r>
            <a:r>
              <a:rPr lang="en-US" baseline="0" dirty="0" smtClean="0"/>
              <a:t> we are going to address what we at ScribeConnect term the SC Smarts, which are critical to the success of a clinical scribe. </a:t>
            </a:r>
          </a:p>
          <a:p>
            <a:r>
              <a:rPr lang="en-US" baseline="0" dirty="0" smtClean="0"/>
              <a:t>The S stands for the subject knowledge that all clinical scribes must demonstrate strong command of. We provide you with this subject knowledge in CSAT's STAGE I, II, and III training. </a:t>
            </a:r>
          </a:p>
          <a:p>
            <a:r>
              <a:rPr lang="en-US" baseline="0" dirty="0" smtClean="0"/>
              <a:t>The C stands for Critical Thinking Skills, which are fundamental to support the application of subject knowledge within the clinical setting during each scribe shift. </a:t>
            </a:r>
          </a:p>
          <a:p>
            <a:r>
              <a:rPr lang="en-US" baseline="0" dirty="0" smtClean="0"/>
              <a:t>The Assessment questions at the end of each chapter section are designed to help you develop your critical thinking skills. Similarly, we have included what we call "</a:t>
            </a:r>
            <a:r>
              <a:rPr lang="en-US" baseline="0" dirty="0" err="1" smtClean="0"/>
              <a:t>SuperScribe</a:t>
            </a:r>
            <a:r>
              <a:rPr lang="en-US" baseline="0" dirty="0" smtClean="0"/>
              <a:t> Tips" and applications throughout this CSAT Course and throughout the textbook. Many of these </a:t>
            </a:r>
            <a:r>
              <a:rPr lang="en-US" baseline="0" dirty="0" err="1" smtClean="0"/>
              <a:t>vignetes</a:t>
            </a:r>
            <a:r>
              <a:rPr lang="en-US" baseline="0" dirty="0" smtClean="0"/>
              <a:t> are also designed to help you practice and develop critical thinking.</a:t>
            </a:r>
          </a:p>
          <a:p>
            <a:r>
              <a:rPr lang="en-US" baseline="0" dirty="0" smtClean="0"/>
              <a:t>Because critical thinking skills are so important to scribe success, we will spend the remainder of this chapter addressing these skills directly. </a:t>
            </a:r>
            <a:endParaRPr lang="en-US"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24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716395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S stands for the subject knowledge that all clinical scribes must demonstrate strong command of. We provide you with this subject knowledge in CSAT's STAGE I, II, and III training. </a:t>
            </a:r>
          </a:p>
          <a:p>
            <a:r>
              <a:rPr lang="en-US" baseline="0" dirty="0" smtClean="0"/>
              <a:t>The C stands for Critical Thinking Skills, which are fundamental to support the application of subject knowledge within the clinical setting during each scribe shift. </a:t>
            </a:r>
          </a:p>
          <a:p>
            <a:r>
              <a:rPr lang="en-US" baseline="0" dirty="0" smtClean="0"/>
              <a:t>The Assessment questions at the end of each chapter section are designed to help you develop your critical thinking skills. Similarly, we have included what we call "</a:t>
            </a:r>
            <a:r>
              <a:rPr lang="en-US" baseline="0" dirty="0" err="1" smtClean="0"/>
              <a:t>SuperScribe</a:t>
            </a:r>
            <a:r>
              <a:rPr lang="en-US" baseline="0" dirty="0" smtClean="0"/>
              <a:t> Tips" and applications throughout this CSAT Course and throughout the textbook. Many of these </a:t>
            </a:r>
            <a:r>
              <a:rPr lang="en-US" baseline="0" dirty="0" err="1" smtClean="0"/>
              <a:t>vignetes</a:t>
            </a:r>
            <a:r>
              <a:rPr lang="en-US" baseline="0" dirty="0" smtClean="0"/>
              <a:t> are also designed to help you practice and develop critical thinking.</a:t>
            </a:r>
          </a:p>
          <a:p>
            <a:r>
              <a:rPr lang="en-US" baseline="0" dirty="0" smtClean="0"/>
              <a:t>Because critical thinking skills are so important to scribe success, we will spend the remainder of this chapter addressing these skills directly. </a:t>
            </a:r>
            <a:endParaRPr lang="en-US" dirty="0" smtClean="0"/>
          </a:p>
          <a:p>
            <a:endParaRPr lang="en-US"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25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373637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smtClean="0">
                <a:solidFill>
                  <a:srgbClr val="002060"/>
                </a:solidFill>
              </a:rPr>
              <a:t>In his text “</a:t>
            </a:r>
            <a:r>
              <a:rPr lang="en-US" sz="1200" i="1" dirty="0" smtClean="0">
                <a:solidFill>
                  <a:srgbClr val="002060"/>
                </a:solidFill>
              </a:rPr>
              <a:t>The Need for Critical Thinking and the Scientific Method,” </a:t>
            </a:r>
            <a:r>
              <a:rPr lang="en-US" sz="1200" i="0" dirty="0" smtClean="0">
                <a:solidFill>
                  <a:srgbClr val="002060"/>
                </a:solidFill>
              </a:rPr>
              <a:t>Finlay</a:t>
            </a:r>
            <a:r>
              <a:rPr lang="en-US" sz="1200" i="0" baseline="0" dirty="0" smtClean="0">
                <a:solidFill>
                  <a:srgbClr val="002060"/>
                </a:solidFill>
              </a:rPr>
              <a:t> </a:t>
            </a:r>
            <a:r>
              <a:rPr lang="en-US" sz="1200" i="0" baseline="0" dirty="0" err="1" smtClean="0">
                <a:solidFill>
                  <a:srgbClr val="002060"/>
                </a:solidFill>
              </a:rPr>
              <a:t>MacRitchie</a:t>
            </a:r>
            <a:r>
              <a:rPr lang="en-US" sz="1200" i="0" baseline="0" dirty="0" smtClean="0">
                <a:solidFill>
                  <a:srgbClr val="002060"/>
                </a:solidFill>
              </a:rPr>
              <a:t> describes critical thinking as</a:t>
            </a: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i="0" baseline="0" dirty="0" smtClean="0">
              <a:solidFill>
                <a:srgbClr val="002060"/>
              </a:solidFill>
            </a:endParaRP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mr-IN" sz="1200" i="0" baseline="0" dirty="0" smtClean="0">
                <a:solidFill>
                  <a:srgbClr val="002060"/>
                </a:solidFill>
              </a:rPr>
              <a:t>…</a:t>
            </a:r>
            <a:r>
              <a:rPr lang="en-US" sz="1200" i="0" baseline="0" dirty="0" smtClean="0">
                <a:solidFill>
                  <a:srgbClr val="002060"/>
                </a:solidFill>
              </a:rPr>
              <a:t>these processes apply to information that is gathered through</a:t>
            </a:r>
            <a:r>
              <a:rPr lang="mr-IN" sz="1200" i="0" baseline="0" dirty="0" smtClean="0">
                <a:solidFill>
                  <a:srgbClr val="002060"/>
                </a:solidFill>
              </a:rPr>
              <a:t>…</a:t>
            </a:r>
            <a:endParaRPr lang="en-US" sz="1200" i="1" dirty="0" smtClean="0">
              <a:solidFill>
                <a:srgbClr val="002060"/>
              </a:solidFill>
            </a:endParaRP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smtClean="0">
              <a:solidFill>
                <a:srgbClr val="002060"/>
              </a:solidFill>
            </a:endParaRP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smtClean="0">
                <a:solidFill>
                  <a:srgbClr val="002060"/>
                </a:solidFill>
              </a:rPr>
              <a:t>2: </a:t>
            </a:r>
            <a:r>
              <a:rPr lang="en-US" sz="1200" dirty="0" err="1" smtClean="0">
                <a:solidFill>
                  <a:srgbClr val="002060"/>
                </a:solidFill>
              </a:rPr>
              <a:t>MacRitchie</a:t>
            </a:r>
            <a:r>
              <a:rPr lang="en-US" sz="1200" dirty="0" smtClean="0">
                <a:solidFill>
                  <a:srgbClr val="002060"/>
                </a:solidFill>
              </a:rPr>
              <a:t> F. </a:t>
            </a:r>
            <a:r>
              <a:rPr lang="en-US" sz="1200" i="1" dirty="0" smtClean="0">
                <a:solidFill>
                  <a:srgbClr val="002060"/>
                </a:solidFill>
              </a:rPr>
              <a:t>The Need for Critical Thinking and the Scientific Method.</a:t>
            </a:r>
            <a:r>
              <a:rPr lang="en-US" sz="1200" dirty="0" smtClean="0">
                <a:solidFill>
                  <a:srgbClr val="002060"/>
                </a:solidFill>
              </a:rPr>
              <a:t> Boca Raton, FL: CRC Press, Taylor &amp; Francis Group, LLC; 2018.</a:t>
            </a: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smtClean="0">
              <a:solidFill>
                <a:srgbClr val="002060"/>
              </a:solidFill>
            </a:endParaRP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smtClean="0"/>
              <a:t>27: Michael </a:t>
            </a:r>
            <a:r>
              <a:rPr lang="en-US" dirty="0" err="1" smtClean="0"/>
              <a:t>Scriven</a:t>
            </a:r>
            <a:r>
              <a:rPr lang="en-US" dirty="0" smtClean="0"/>
              <a:t> &amp; Richard Paul</a:t>
            </a:r>
            <a:r>
              <a:rPr lang="en-US" sz="1200" dirty="0" smtClean="0">
                <a:solidFill>
                  <a:srgbClr val="002060"/>
                </a:solidFill>
              </a:rPr>
              <a:t>. Defining Critical Thinking: A statement made for the National Council for Excellence in Critical Thinking Instruction.  </a:t>
            </a:r>
            <a:r>
              <a:rPr lang="en-US" sz="1200" u="sng" dirty="0" smtClean="0">
                <a:solidFill>
                  <a:srgbClr val="002060"/>
                </a:solidFill>
                <a:hlinkClick r:id="rId3"/>
              </a:rPr>
              <a:t>https://www.crc.losrios.edu/files/cassl/DefiningCriticalThinkingc2.pdf</a:t>
            </a:r>
            <a:r>
              <a:rPr lang="en-US" sz="1200" dirty="0" smtClean="0">
                <a:solidFill>
                  <a:srgbClr val="002060"/>
                </a:solidFill>
              </a:rPr>
              <a:t>. Accessed Jan 12, 2019, 2019.</a:t>
            </a:r>
          </a:p>
          <a:p>
            <a:endParaRPr lang="en-US"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26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628891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cumbersome definition can essentially be broken down into 3 steps:</a:t>
            </a:r>
          </a:p>
          <a:p>
            <a:pPr>
              <a:buAutoNum type="arabicPeriod"/>
            </a:pPr>
            <a:r>
              <a:rPr lang="en-US" baseline="0" dirty="0" smtClean="0"/>
              <a:t>Gathering information. In the clinical setting this can occur through direct training, observation, experience, reflection, reasoning, self-assessment, and communication</a:t>
            </a:r>
          </a:p>
          <a:p>
            <a:pPr>
              <a:buAutoNum type="arabicPeriod"/>
            </a:pPr>
            <a:r>
              <a:rPr lang="en-US" baseline="0" dirty="0" smtClean="0"/>
              <a:t>Assessing and evaluating information. Communication </a:t>
            </a:r>
            <a:r>
              <a:rPr lang="mr-IN" baseline="0" dirty="0" smtClean="0"/>
              <a:t>–</a:t>
            </a:r>
            <a:r>
              <a:rPr lang="en-US" baseline="0" dirty="0" smtClean="0"/>
              <a:t> between the scribe and provider, the scribe and scribe supervisor, and the provider and scribe supervisor </a:t>
            </a:r>
            <a:r>
              <a:rPr lang="mr-IN" baseline="0" dirty="0" smtClean="0"/>
              <a:t>–</a:t>
            </a:r>
            <a:r>
              <a:rPr lang="en-US" baseline="0" dirty="0" smtClean="0"/>
              <a:t> is key to this step, as is problem-solving (which we will address subsequently).</a:t>
            </a:r>
          </a:p>
          <a:p>
            <a:pPr>
              <a:buAutoNum type="arabicPeriod"/>
            </a:pPr>
            <a:r>
              <a:rPr lang="en-US" baseline="0" dirty="0" smtClean="0"/>
              <a:t>Improving or updating information and application processes through assessment, reassessment, and action.</a:t>
            </a:r>
          </a:p>
          <a:p>
            <a:pPr>
              <a:buAutoNum type="arabicPeriod"/>
            </a:pPr>
            <a:endParaRPr lang="en-US" baseline="0" dirty="0" smtClean="0"/>
          </a:p>
          <a:p>
            <a:pPr marL="228600" indent="0">
              <a:buFont typeface="Arial" charset="0"/>
              <a:buNone/>
            </a:pPr>
            <a:r>
              <a:rPr lang="en-US" baseline="0" dirty="0" smtClean="0"/>
              <a:t>Within the process of assessing and evaluating information, we’ve highlighted the importance of communication and problem-solving. </a:t>
            </a:r>
          </a:p>
          <a:p>
            <a:pPr marL="400050" indent="-171450">
              <a:buFont typeface="Arial" charset="0"/>
              <a:buChar char="•"/>
            </a:pPr>
            <a:r>
              <a:rPr lang="en-US" baseline="0" dirty="0" smtClean="0"/>
              <a:t>However, these skills do not just apply to the processes of assessing and evaluating information. </a:t>
            </a:r>
          </a:p>
          <a:p>
            <a:pPr marL="400050" indent="-171450">
              <a:buFont typeface="Arial" charset="0"/>
              <a:buChar char="•"/>
            </a:pPr>
            <a:r>
              <a:rPr lang="en-US" baseline="0" dirty="0" smtClean="0"/>
              <a:t>Communication and problem-solving are actually fundamental to the entire critical thinking process. </a:t>
            </a:r>
          </a:p>
          <a:p>
            <a:pPr marL="400050" indent="-171450">
              <a:buFont typeface="Arial" charset="0"/>
              <a:buChar char="•"/>
            </a:pPr>
            <a:r>
              <a:rPr lang="en-US" baseline="0" dirty="0" smtClean="0"/>
              <a:t>Therefore, rather than using a 3-step framework, we prefer to think of critical thinking in terms of 5 basic components:</a:t>
            </a:r>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27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81188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a:t>
            </a:r>
            <a:r>
              <a:rPr lang="en-US" baseline="0" dirty="0" smtClean="0"/>
              <a:t> we begin this course, we want to make you aware of a variety of additional resources that are available to you on the CSAT Website.</a:t>
            </a:r>
          </a:p>
          <a:p>
            <a:endParaRPr lang="en-US" baseline="0" dirty="0" smtClean="0"/>
          </a:p>
          <a:p>
            <a:r>
              <a:rPr lang="en-US" dirty="0" smtClean="0"/>
              <a:t>Obviously</a:t>
            </a:r>
            <a:r>
              <a:rPr lang="en-US" baseline="0" dirty="0" smtClean="0"/>
              <a:t> you are well aware of this CSAT course that you are currently attending. </a:t>
            </a:r>
          </a:p>
          <a:p>
            <a:endParaRPr lang="en-US" baseline="0" dirty="0" smtClean="0"/>
          </a:p>
          <a:p>
            <a:r>
              <a:rPr lang="en-US" baseline="0" dirty="0" smtClean="0"/>
              <a:t>The CSAT Manual provides the textbook for this course, and we highly suggest using the CSAT textbook in conjunction with this course, as the course was actually created to supplement the textbook, and not the other way around. </a:t>
            </a:r>
          </a:p>
          <a:p>
            <a:endParaRPr lang="en-US" baseline="0" dirty="0" smtClean="0"/>
          </a:p>
          <a:p>
            <a:r>
              <a:rPr lang="en-US" baseline="0" dirty="0" smtClean="0"/>
              <a:t>If you choose not to use the CSAT Textbook, we suggest using the CSAT Workbook to reinforce the most important material covered in this course. The workbook contains the "Review and Assessment" sections that can be found at the end of each chapter in the textbook, and thus helps to reinforce the important information within each chapter. </a:t>
            </a:r>
          </a:p>
          <a:p>
            <a:endParaRPr lang="en-US" baseline="0" dirty="0" smtClean="0"/>
          </a:p>
          <a:p>
            <a:r>
              <a:rPr lang="en-US" baseline="0" dirty="0" smtClean="0"/>
              <a:t>Finally, once you complete this course, you can earn STAGE I CSAT Certification by taking the STAGE I Exam, which can be found on the CSAT Website. </a:t>
            </a:r>
          </a:p>
          <a:p>
            <a:endParaRPr lang="en-US" baseline="0" dirty="0" smtClean="0"/>
          </a:p>
          <a:p>
            <a:r>
              <a:rPr lang="en-US" baseline="0" dirty="0" smtClean="0"/>
              <a:t>An examination score of 95% or greater is required to achieve certification. Individuals who do not receive this score may have the opportunity to take a second examination, and information on this can be found on the CSAT website, along with a variety of additional clinical scribe training and education resources. </a:t>
            </a:r>
          </a:p>
          <a:p>
            <a:endParaRPr lang="en-US" baseline="0" dirty="0" smtClean="0"/>
          </a:p>
          <a:p>
            <a:r>
              <a:rPr lang="en-US" baseline="0" dirty="0" smtClean="0"/>
              <a:t>Once again, the CSAT Website URL is: </a:t>
            </a:r>
            <a:r>
              <a:rPr lang="en-US" baseline="0" dirty="0" err="1" smtClean="0"/>
              <a:t>www.scribeACCELERATOR.com</a:t>
            </a:r>
            <a:endParaRPr lang="en-US" baseline="0" dirty="0" smtClean="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355542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we’ll review some important tips on each of these aspects</a:t>
            </a:r>
            <a:r>
              <a:rPr lang="en-US" baseline="0" dirty="0" smtClean="0"/>
              <a:t> of critical thinking as they pertain to successful implementation of new clinical scribes and scribe programs into the clinical work flow.</a:t>
            </a:r>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28</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178619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30</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486267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second step of critical thinking involves</a:t>
            </a:r>
            <a:r>
              <a:rPr lang="en-US" baseline="0" dirty="0" smtClean="0"/>
              <a:t> assessing and evaluating the information that has been acquired</a:t>
            </a:r>
          </a:p>
          <a:p>
            <a:endParaRPr lang="en-US" baseline="0" dirty="0" smtClean="0"/>
          </a:p>
          <a:p>
            <a:r>
              <a:rPr lang="en-US" baseline="0" dirty="0" smtClean="0"/>
              <a:t>In relation to the clinical scribe role, this entails an ability to assess and evaluate personal strengths and weaknesses as a clinical scribe</a:t>
            </a:r>
          </a:p>
          <a:p>
            <a:r>
              <a:rPr lang="en-US" baseline="0" dirty="0" smtClean="0"/>
              <a:t>To do this, many facilities provide structured processes for evaluating scribe progress and productivity. </a:t>
            </a:r>
          </a:p>
          <a:p>
            <a:r>
              <a:rPr lang="en-US" baseline="0" dirty="0" smtClean="0"/>
              <a:t>In addition to receiving structured feedback, self-appraisal is a very important part of this process. This requires independent acquisition of information on job productivity, which can be obtained through observation, reflection, reasoning, and communication.</a:t>
            </a:r>
            <a:endParaRPr lang="en-US"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32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657517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relation to the clinical scribe role, this step of information assessment and evaluation really has two-fold applications:</a:t>
            </a:r>
          </a:p>
          <a:p>
            <a:endParaRPr lang="en-US" baseline="0" dirty="0" smtClean="0"/>
          </a:p>
          <a:p>
            <a:pPr>
              <a:buAutoNum type="arabicPeriod"/>
            </a:pPr>
            <a:r>
              <a:rPr lang="en-US" baseline="0" dirty="0" smtClean="0"/>
              <a:t>First, at a systems level, It pertains to the ability to </a:t>
            </a:r>
            <a:r>
              <a:rPr lang="en-US" dirty="0" smtClean="0"/>
              <a:t>assess and evaluate</a:t>
            </a:r>
            <a:r>
              <a:rPr lang="en-US" baseline="0" dirty="0" smtClean="0"/>
              <a:t> how effectively a new scribe role or program is being implemented or integrated into the clinical workflow (in the case of environments in which the scribe role is being utilized for the first time). </a:t>
            </a:r>
          </a:p>
          <a:p>
            <a:pPr>
              <a:buAutoNum type="arabicPeriod"/>
            </a:pPr>
            <a:endParaRPr lang="en-US" dirty="0" smtClean="0"/>
          </a:p>
          <a:p>
            <a:pPr>
              <a:buAutoNum type="arabicPeriod"/>
            </a:pPr>
            <a:r>
              <a:rPr lang="en-US" dirty="0" smtClean="0"/>
              <a:t>Second, on an</a:t>
            </a:r>
            <a:r>
              <a:rPr lang="en-US" baseline="0" dirty="0" smtClean="0"/>
              <a:t> individual level</a:t>
            </a:r>
            <a:r>
              <a:rPr lang="en-US" dirty="0" smtClean="0"/>
              <a:t>, it pertains to the ability of individual scribes to independently assess their own job efficiency.</a:t>
            </a:r>
          </a:p>
          <a:p>
            <a:pPr lvl="1">
              <a:buAutoNum type="arabicPeriod"/>
            </a:pPr>
            <a:r>
              <a:rPr lang="en-US" dirty="0" smtClean="0"/>
              <a:t>Here,</a:t>
            </a:r>
            <a:r>
              <a:rPr lang="en-US" baseline="0" dirty="0" smtClean="0"/>
              <a:t> we want to make the point that self-assessment is an important first step toward effective communication that enables effective problem-solving.</a:t>
            </a:r>
            <a:endParaRPr lang="en-US"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33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67831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questions that may be useful</a:t>
            </a:r>
            <a:r>
              <a:rPr lang="en-US" baseline="0" dirty="0" smtClean="0"/>
              <a:t> in conducting a thorough self-assessment include:</a:t>
            </a:r>
          </a:p>
          <a:p>
            <a:endParaRPr lang="en-US"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34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754746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third component of Critical Thinking</a:t>
            </a:r>
            <a:r>
              <a:rPr lang="en-US" baseline="0" dirty="0" smtClean="0"/>
              <a:t> is communication. </a:t>
            </a:r>
          </a:p>
          <a:p>
            <a:r>
              <a:rPr lang="en-US" baseline="0" dirty="0" smtClean="0"/>
              <a:t>Communication is fundamentally involved in all other components of critical thinking </a:t>
            </a:r>
            <a:r>
              <a:rPr lang="mr-IN" baseline="0" dirty="0" smtClean="0"/>
              <a:t>–</a:t>
            </a:r>
            <a:r>
              <a:rPr lang="en-US" baseline="0" dirty="0" smtClean="0"/>
              <a:t> it is used to gather and </a:t>
            </a:r>
            <a:r>
              <a:rPr lang="en-US" baseline="0" dirty="0" err="1" smtClean="0"/>
              <a:t>aquire</a:t>
            </a:r>
            <a:r>
              <a:rPr lang="en-US" baseline="0" dirty="0" smtClean="0"/>
              <a:t> information (step 1), assess and evaluate information (step 2), solve problems (step 4) and improve/update information and application </a:t>
            </a:r>
            <a:r>
              <a:rPr lang="en-US" baseline="0" dirty="0" err="1" smtClean="0"/>
              <a:t>proceses</a:t>
            </a:r>
            <a:r>
              <a:rPr lang="en-US" baseline="0" dirty="0" smtClean="0"/>
              <a:t> (step 5)</a:t>
            </a:r>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36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529591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37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69961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Like</a:t>
            </a:r>
            <a:r>
              <a:rPr lang="en-US" baseline="0" dirty="0" smtClean="0"/>
              <a:t> communication, problem-solving is an integral part of the entire critical thinking process, rather than simply a step performed in isolation. </a:t>
            </a:r>
          </a:p>
          <a:p>
            <a:r>
              <a:rPr lang="en-US" baseline="0" dirty="0" smtClean="0"/>
              <a:t>Within the context of critical thinking, problem solving is a methodical step—wise process that utilizes the scientific method and closely parallels the MDM process addressed in module II.</a:t>
            </a:r>
          </a:p>
          <a:p>
            <a:endParaRPr lang="en-US" baseline="0" dirty="0" smtClean="0"/>
          </a:p>
          <a:p>
            <a:r>
              <a:rPr lang="en-US" baseline="0" dirty="0" smtClean="0"/>
              <a:t>CITATIONS 1-4:</a:t>
            </a:r>
          </a:p>
          <a:p>
            <a:pPr marL="565150" indent="-514350">
              <a:buClr>
                <a:srgbClr val="002060"/>
              </a:buClr>
              <a:buSzPct val="100000"/>
              <a:buFont typeface="+mj-lt"/>
              <a:buAutoNum type="arabicPeriod"/>
            </a:pPr>
            <a:r>
              <a:rPr lang="en-US" sz="1200" dirty="0" smtClean="0">
                <a:solidFill>
                  <a:srgbClr val="002060"/>
                </a:solidFill>
              </a:rPr>
              <a:t>Massimiliano DV. </a:t>
            </a:r>
            <a:r>
              <a:rPr lang="en-US" sz="1200" i="1" dirty="0" smtClean="0">
                <a:solidFill>
                  <a:srgbClr val="002060"/>
                </a:solidFill>
              </a:rPr>
              <a:t>The Scientific Method: Reflections from a Practitioner.</a:t>
            </a:r>
            <a:r>
              <a:rPr lang="en-US" sz="1200" dirty="0" smtClean="0">
                <a:solidFill>
                  <a:srgbClr val="002060"/>
                </a:solidFill>
              </a:rPr>
              <a:t> New York, NY: Oxford University Press; 2018.</a:t>
            </a:r>
          </a:p>
          <a:p>
            <a:pPr marL="565150" indent="-514350">
              <a:buClr>
                <a:srgbClr val="002060"/>
              </a:buClr>
              <a:buSzPct val="100000"/>
              <a:buFont typeface="+mj-lt"/>
              <a:buAutoNum type="arabicPeriod"/>
            </a:pPr>
            <a:r>
              <a:rPr lang="en-US" sz="1200" dirty="0" err="1" smtClean="0">
                <a:solidFill>
                  <a:srgbClr val="002060"/>
                </a:solidFill>
              </a:rPr>
              <a:t>MacRitchie</a:t>
            </a:r>
            <a:r>
              <a:rPr lang="en-US" sz="1200" dirty="0" smtClean="0">
                <a:solidFill>
                  <a:srgbClr val="002060"/>
                </a:solidFill>
              </a:rPr>
              <a:t> F. </a:t>
            </a:r>
            <a:r>
              <a:rPr lang="en-US" sz="1200" i="1" dirty="0" smtClean="0">
                <a:solidFill>
                  <a:srgbClr val="002060"/>
                </a:solidFill>
              </a:rPr>
              <a:t>The Need for Critical Thinking and the Scientific Method.</a:t>
            </a:r>
            <a:r>
              <a:rPr lang="en-US" sz="1200" dirty="0" smtClean="0">
                <a:solidFill>
                  <a:srgbClr val="002060"/>
                </a:solidFill>
              </a:rPr>
              <a:t> Boca Raton, FL: CRC Press, Taylor &amp; Francis Group, LLC; 2018.</a:t>
            </a:r>
          </a:p>
          <a:p>
            <a:pPr marL="565150" indent="-514350">
              <a:buClr>
                <a:srgbClr val="002060"/>
              </a:buClr>
              <a:buSzPct val="100000"/>
              <a:buFont typeface="+mj-lt"/>
              <a:buAutoNum type="arabicPeriod"/>
            </a:pPr>
            <a:r>
              <a:rPr lang="en-US" sz="1200" dirty="0" err="1" smtClean="0">
                <a:solidFill>
                  <a:srgbClr val="002060"/>
                </a:solidFill>
              </a:rPr>
              <a:t>Prunckun</a:t>
            </a:r>
            <a:r>
              <a:rPr lang="en-US" sz="1200" dirty="0" smtClean="0">
                <a:solidFill>
                  <a:srgbClr val="002060"/>
                </a:solidFill>
              </a:rPr>
              <a:t> H. </a:t>
            </a:r>
            <a:r>
              <a:rPr lang="en-US" sz="1200" i="1" dirty="0" smtClean="0">
                <a:solidFill>
                  <a:srgbClr val="002060"/>
                </a:solidFill>
              </a:rPr>
              <a:t>Scientific Methods of Inquiry for Intelligence Analysis, 2/e.</a:t>
            </a:r>
            <a:r>
              <a:rPr lang="en-US" sz="1200" dirty="0" smtClean="0">
                <a:solidFill>
                  <a:srgbClr val="002060"/>
                </a:solidFill>
              </a:rPr>
              <a:t> 2 ed. Lanham, MD: Rowman &amp; Littlefield; 2015.</a:t>
            </a:r>
          </a:p>
          <a:p>
            <a:pPr marL="565150" marR="0" indent="-514350" algn="l" defTabSz="914400" rtl="0" eaLnBrk="1" fontAlgn="auto" latinLnBrk="0" hangingPunct="1">
              <a:lnSpc>
                <a:spcPct val="100000"/>
              </a:lnSpc>
              <a:spcBef>
                <a:spcPts val="0"/>
              </a:spcBef>
              <a:spcAft>
                <a:spcPts val="0"/>
              </a:spcAft>
              <a:buClr>
                <a:srgbClr val="002060"/>
              </a:buClr>
              <a:buSzPct val="100000"/>
              <a:buFont typeface="+mj-lt"/>
              <a:buAutoNum type="arabicPeriod"/>
              <a:tabLst/>
              <a:defRPr/>
            </a:pPr>
            <a:r>
              <a:rPr lang="en-US" sz="1200" dirty="0" smtClean="0">
                <a:solidFill>
                  <a:srgbClr val="002060"/>
                </a:solidFill>
              </a:rPr>
              <a:t>Carey SS. </a:t>
            </a:r>
            <a:r>
              <a:rPr lang="en-US" sz="1200" i="1" dirty="0" smtClean="0">
                <a:solidFill>
                  <a:srgbClr val="002060"/>
                </a:solidFill>
              </a:rPr>
              <a:t>A Beginner's Guide to Scientific Method, Fourth Edition.</a:t>
            </a:r>
            <a:r>
              <a:rPr lang="en-US" sz="1200" dirty="0" smtClean="0">
                <a:solidFill>
                  <a:srgbClr val="002060"/>
                </a:solidFill>
              </a:rPr>
              <a:t> 4th Edition ed. Boston, MA: Wadsworth CENGAGE Learning; 2011.</a:t>
            </a:r>
          </a:p>
          <a:p>
            <a:endParaRPr lang="en-US" baseline="0" dirty="0" smtClean="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39</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521015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There are 6 main steps highlighted in the literature that are involved in methodical problem-solving. </a:t>
            </a:r>
          </a:p>
          <a:p>
            <a:pPr>
              <a:buFont typeface="Arial" charset="0"/>
              <a:buChar char="•"/>
            </a:pPr>
            <a:r>
              <a:rPr lang="en-US" baseline="0" dirty="0" smtClean="0"/>
              <a:t>The first step is to clearly identify and </a:t>
            </a:r>
            <a:r>
              <a:rPr lang="en-US" baseline="0" dirty="0" err="1" smtClean="0"/>
              <a:t>aritculate</a:t>
            </a:r>
            <a:r>
              <a:rPr lang="en-US" baseline="0" dirty="0" smtClean="0"/>
              <a:t> the problem(s).</a:t>
            </a:r>
          </a:p>
          <a:p>
            <a:pPr>
              <a:buFont typeface="Arial" charset="0"/>
              <a:buChar char="•"/>
            </a:pPr>
            <a:r>
              <a:rPr lang="en-US" baseline="0" dirty="0" smtClean="0"/>
              <a:t>As you embark upon your journey as a clinical scribe, you are likely going to encounter many new challenges and even some problems, particularly as you transition from this classroom setting into the clinical environment. </a:t>
            </a:r>
          </a:p>
          <a:p>
            <a:pPr>
              <a:buFont typeface="Arial" charset="0"/>
              <a:buChar char="•"/>
            </a:pPr>
            <a:r>
              <a:rPr lang="en-US" baseline="0" dirty="0" smtClean="0"/>
              <a:t>Similarly, if you are a healthcare administrator planning to implement a new scribe or scribe program into your clinical environment, you too are likely to encounter many unforeseen challenges that may be unique to your particular environment. </a:t>
            </a:r>
          </a:p>
          <a:p>
            <a:pPr>
              <a:buFont typeface="Arial" charset="0"/>
              <a:buChar char="•"/>
            </a:pPr>
            <a:r>
              <a:rPr lang="en-US" baseline="0" dirty="0" smtClean="0"/>
              <a:t>Cultivating a clear understanding and articulation of the problem can enable communication about the problem, and is fundamental for problem solving. </a:t>
            </a:r>
          </a:p>
          <a:p>
            <a:pPr>
              <a:buFont typeface="Arial" charset="0"/>
              <a:buChar char="•"/>
            </a:pPr>
            <a:r>
              <a:rPr lang="en-US" baseline="0" dirty="0" smtClean="0"/>
              <a:t>Once the problem is identified, identify all possible </a:t>
            </a:r>
            <a:r>
              <a:rPr lang="en-US" i="1" baseline="0" dirty="0" smtClean="0"/>
              <a:t>causes</a:t>
            </a:r>
            <a:r>
              <a:rPr lang="en-US" i="0" baseline="0" dirty="0" smtClean="0"/>
              <a:t> for each problem. </a:t>
            </a:r>
          </a:p>
          <a:p>
            <a:pPr>
              <a:buFont typeface="Arial" charset="0"/>
              <a:buChar char="•"/>
            </a:pPr>
            <a:r>
              <a:rPr lang="en-US" i="0" baseline="0" dirty="0" smtClean="0"/>
              <a:t>Next, conduct studies or a methodological framework for accepting or rejecting possible causes, and identify the most likely cause.</a:t>
            </a:r>
          </a:p>
          <a:p>
            <a:pPr>
              <a:buFont typeface="Arial" charset="0"/>
              <a:buChar char="•"/>
            </a:pPr>
            <a:r>
              <a:rPr lang="en-US" i="0" baseline="0" dirty="0" smtClean="0"/>
              <a:t>Based on the most likely cause of the problem, identify all possible solutions to the problem, and </a:t>
            </a:r>
            <a:r>
              <a:rPr lang="en-US" i="0" baseline="0" dirty="0" err="1" smtClean="0"/>
              <a:t>methodially</a:t>
            </a:r>
            <a:r>
              <a:rPr lang="en-US" i="0" baseline="0" dirty="0" smtClean="0"/>
              <a:t> select one solution to </a:t>
            </a:r>
            <a:r>
              <a:rPr lang="en-US" i="0" baseline="0" dirty="0" err="1" smtClean="0"/>
              <a:t>impelment</a:t>
            </a:r>
            <a:r>
              <a:rPr lang="en-US" i="0" baseline="0" dirty="0" smtClean="0"/>
              <a:t>. </a:t>
            </a:r>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40</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466168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We’ve already identified that gathering, assessing, and interpreting </a:t>
            </a:r>
            <a:r>
              <a:rPr lang="en-US" dirty="0" err="1" smtClean="0"/>
              <a:t>relevent</a:t>
            </a:r>
            <a:r>
              <a:rPr lang="en-US" dirty="0" smtClean="0"/>
              <a:t> information as the first component of critical thinking. This is also the first component of methodical</a:t>
            </a:r>
            <a:r>
              <a:rPr lang="en-US" baseline="0" dirty="0" smtClean="0"/>
              <a:t> problem solving. </a:t>
            </a:r>
          </a:p>
          <a:p>
            <a:endParaRPr lang="en-US" baseline="0" dirty="0" smtClean="0"/>
          </a:p>
          <a:p>
            <a:r>
              <a:rPr lang="en-US" baseline="0" dirty="0" smtClean="0"/>
              <a:t>As a clinical scribe, you will likely work under a supervisor who can help you assess your performance. However, successful clinical scribes also take responsibility for their own performance in the clinical setting. Scribes must be able to problem solve independently. </a:t>
            </a:r>
          </a:p>
          <a:p>
            <a:endParaRPr lang="en-US" baseline="0" dirty="0" smtClean="0"/>
          </a:p>
          <a:p>
            <a:r>
              <a:rPr lang="en-US" baseline="0" dirty="0" smtClean="0"/>
              <a:t>Likewise, if you are a healthcare administrator or scribe supervisor starting your own scribe program, you will certainly be required to use methodical problem-solving skills in order to ensure successful integration of the new scribe role and of new scribes into the clinical environment. </a:t>
            </a:r>
          </a:p>
          <a:p>
            <a:endParaRPr lang="en-US" baseline="0" dirty="0" smtClean="0"/>
          </a:p>
          <a:p>
            <a:r>
              <a:rPr lang="en-US" baseline="0" dirty="0" smtClean="0"/>
              <a:t>To do this, you will need to trouble shoot. When problems arise, we suggest you first gather, assess, and </a:t>
            </a:r>
            <a:r>
              <a:rPr lang="en-US" baseline="0" dirty="0" err="1" smtClean="0"/>
              <a:t>intrepret</a:t>
            </a:r>
            <a:r>
              <a:rPr lang="en-US" baseline="0" dirty="0" smtClean="0"/>
              <a:t> all </a:t>
            </a:r>
            <a:r>
              <a:rPr lang="en-US" baseline="0" dirty="0" err="1" smtClean="0"/>
              <a:t>relevent</a:t>
            </a:r>
            <a:r>
              <a:rPr lang="en-US" baseline="0" dirty="0" smtClean="0"/>
              <a:t> information based on</a:t>
            </a:r>
            <a:r>
              <a:rPr lang="mr-IN" baseline="0" dirty="0" smtClean="0"/>
              <a:t>…</a:t>
            </a:r>
            <a:endParaRPr lang="en-US" baseline="0" dirty="0" smtClean="0"/>
          </a:p>
          <a:p>
            <a:r>
              <a:rPr lang="en-US" baseline="0" dirty="0" smtClean="0"/>
              <a:t>Once you’ve gathered and assessed all the important information, you can clearly articulate all questions and surrounding problems. </a:t>
            </a:r>
            <a:endParaRPr lang="en-US"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41</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74336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CSAT course is designed to compliment the CSAT Textbook/Manual. We suggest reading each chapter in the textbook/manual, then reviewing the content for the specific chapter in this course. </a:t>
            </a:r>
          </a:p>
          <a:p>
            <a:endParaRPr lang="en-US" baseline="0" dirty="0" smtClean="0"/>
          </a:p>
          <a:p>
            <a:r>
              <a:rPr lang="en-US" baseline="0" dirty="0" smtClean="0"/>
              <a:t>At the end of each chapter section in this course, we re-direct you back to the Review and Assessment section which can be found at the end of each chapter in the textbook. </a:t>
            </a:r>
          </a:p>
          <a:p>
            <a:r>
              <a:rPr lang="en-US" baseline="0" dirty="0" smtClean="0"/>
              <a:t>If you do not have a textbook, the Review and Assessment sections can also be found in the CSAT Workbook. </a:t>
            </a:r>
          </a:p>
          <a:p>
            <a:r>
              <a:rPr lang="en-US" baseline="0" dirty="0" smtClean="0"/>
              <a:t>The review section highlights the most important content covered in each section, and the Assessment sections helps you to assess your own understanding of this content. </a:t>
            </a:r>
          </a:p>
          <a:p>
            <a:r>
              <a:rPr lang="en-US" baseline="0" dirty="0" smtClean="0"/>
              <a:t>The Assessment section also prompts you to develop critical thinking and problem-solving skills that are fundamental to successful scribe integration into the clinical environment. </a:t>
            </a:r>
          </a:p>
          <a:p>
            <a:endParaRPr lang="en-US" baseline="0" dirty="0" smtClean="0"/>
          </a:p>
          <a:p>
            <a:r>
              <a:rPr lang="en-US" baseline="0" dirty="0" smtClean="0"/>
              <a:t>As such, some of the questions in the Assessment section may require you to conduct outside research or read ahead in the manual in order to formulate a response. </a:t>
            </a:r>
          </a:p>
          <a:p>
            <a:endParaRPr lang="en-US" baseline="0" dirty="0" smtClean="0"/>
          </a:p>
          <a:p>
            <a:r>
              <a:rPr lang="en-US" baseline="0" dirty="0" smtClean="0"/>
              <a:t>Each chapter section also references several specific outside resources, and we strongly suggest you treat these "Additional Resource" sections as homework and take the time to review them.</a:t>
            </a:r>
          </a:p>
          <a:p>
            <a:endParaRPr lang="en-US" baseline="0" dirty="0" smtClean="0"/>
          </a:p>
          <a:p>
            <a:r>
              <a:rPr lang="en-US" baseline="0" dirty="0" smtClean="0"/>
              <a:t>Finally, once you have completed this course, we strongly suggest you take the CSAT STAGE I examination. </a:t>
            </a:r>
          </a:p>
          <a:p>
            <a:endParaRPr lang="en-US" baseline="0" dirty="0" smtClean="0"/>
          </a:p>
          <a:p>
            <a:r>
              <a:rPr lang="en-US" baseline="0" dirty="0" smtClean="0"/>
              <a:t>Scribes who earn a score of 95% or greater on the STAGE I exam will earn STAGE I certification and become eligible to begin STAGE II training.</a:t>
            </a:r>
          </a:p>
          <a:p>
            <a:endParaRPr lang="en-US" baseline="0" dirty="0" smtClean="0"/>
          </a:p>
          <a:p>
            <a:r>
              <a:rPr lang="en-US" baseline="0" dirty="0" smtClean="0"/>
              <a:t> </a:t>
            </a:r>
            <a:endParaRPr lang="en-US"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909926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Identifying</a:t>
            </a:r>
            <a:r>
              <a:rPr lang="en-US" baseline="0" dirty="0" smtClean="0"/>
              <a:t> all questions and problems will then enable you to identify all workable solutions to the problems you encounter</a:t>
            </a:r>
            <a:endParaRPr lang="en-US"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42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1561068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you’ve identified all</a:t>
            </a:r>
            <a:r>
              <a:rPr lang="en-US" i="1" baseline="0" dirty="0" smtClean="0"/>
              <a:t> possible</a:t>
            </a:r>
            <a:r>
              <a:rPr lang="en-US" i="0" baseline="0" dirty="0" smtClean="0"/>
              <a:t> solutions and methodically selected the solution that most closely aligns with your outcome goals and values, you may implement that solution using a stepwise implementation process.</a:t>
            </a:r>
          </a:p>
          <a:p>
            <a:endParaRPr lang="en-US" i="0" baseline="0" dirty="0" smtClean="0"/>
          </a:p>
          <a:p>
            <a:r>
              <a:rPr lang="en-US" i="0" baseline="0" dirty="0" smtClean="0"/>
              <a:t>Before implementing a new solution, we strongly suggest developing a clearly articulated assessment plan.</a:t>
            </a:r>
            <a:endParaRPr lang="en-US"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43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019865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the assessment plan is in place, we also</a:t>
            </a:r>
            <a:r>
              <a:rPr lang="en-US" baseline="0" dirty="0" smtClean="0"/>
              <a:t> suggest planning for reassessment by developing a clearly articulated reassessment plan. How will reassessment be carried out? Who will be involved in reassessment? When will reassessment occur? And where? What metrics or variables will be used for reassessment? How will the effectiveness of the current solution be reassessed?</a:t>
            </a:r>
          </a:p>
          <a:p>
            <a:endParaRPr lang="en-US" baseline="0" dirty="0" smtClean="0"/>
          </a:p>
          <a:p>
            <a:r>
              <a:rPr lang="en-US" baseline="0" dirty="0" smtClean="0"/>
              <a:t>Obviously, it will be important to assess whether a solution has bet the outcome goals that have been identified. It is also important that the reassessment period allow adequate time for the new solution to be thoroughly tried and integrated into the existing schema.</a:t>
            </a:r>
            <a:endParaRPr lang="en-US"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44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9842533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54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72106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cap="none" baseline="0" dirty="0" smtClean="0">
                <a:solidFill>
                  <a:schemeClr val="dk1"/>
                </a:solidFill>
                <a:effectLst/>
                <a:latin typeface="Calibri"/>
                <a:ea typeface="Calibri"/>
                <a:cs typeface="Calibri"/>
                <a:sym typeface="Calibri"/>
              </a:rPr>
              <a:t>We are operating under the assumption that you already have some familiarity with the concept of a clinical scribe. </a:t>
            </a: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u="none" strike="noStrike" cap="none" baseline="0" dirty="0" smtClean="0">
              <a:solidFill>
                <a:schemeClr val="dk1"/>
              </a:solidFill>
              <a:effectLst/>
              <a:latin typeface="Calibri"/>
              <a:ea typeface="Calibri"/>
              <a:cs typeface="Calibri"/>
              <a:sym typeface="Calibri"/>
            </a:endParaRP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cap="none" baseline="0" dirty="0" smtClean="0">
                <a:solidFill>
                  <a:schemeClr val="dk1"/>
                </a:solidFill>
                <a:effectLst/>
                <a:latin typeface="Calibri"/>
                <a:ea typeface="Calibri"/>
                <a:cs typeface="Calibri"/>
                <a:sym typeface="Calibri"/>
              </a:rPr>
              <a:t>Therefore, here in chapter 1, we provide a brief description of the clinical scribe role; however the contents of this chapter focus on providing you with an introduction to the CSAT platform and an overview of the course outline. </a:t>
            </a: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u="none" strike="noStrike" cap="none" baseline="0" dirty="0" smtClean="0">
              <a:solidFill>
                <a:schemeClr val="dk1"/>
              </a:solidFill>
              <a:effectLst/>
              <a:latin typeface="Calibri"/>
              <a:ea typeface="Calibri"/>
              <a:cs typeface="Calibri"/>
              <a:sym typeface="Calibri"/>
            </a:endParaRP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cap="none" baseline="0" dirty="0" smtClean="0">
                <a:solidFill>
                  <a:schemeClr val="dk1"/>
                </a:solidFill>
                <a:effectLst/>
                <a:latin typeface="Calibri"/>
                <a:ea typeface="Calibri"/>
                <a:cs typeface="Calibri"/>
                <a:sym typeface="Calibri"/>
              </a:rPr>
              <a:t>We also dive right in to best practices for successful integration and implementation of clinical scribes and scribe programs into the clinical setting. </a:t>
            </a: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u="none" strike="noStrike" cap="none" baseline="0" dirty="0" smtClean="0">
              <a:solidFill>
                <a:schemeClr val="dk1"/>
              </a:solidFill>
              <a:effectLst/>
              <a:latin typeface="Calibri"/>
              <a:ea typeface="Calibri"/>
              <a:cs typeface="Calibri"/>
              <a:sym typeface="Calibri"/>
            </a:endParaRP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cap="none" baseline="0" dirty="0" smtClean="0">
                <a:solidFill>
                  <a:schemeClr val="dk1"/>
                </a:solidFill>
                <a:effectLst/>
                <a:latin typeface="Calibri"/>
                <a:ea typeface="Calibri"/>
                <a:cs typeface="Calibri"/>
                <a:sym typeface="Calibri"/>
              </a:rPr>
              <a:t>If you are not familiar with the clinical scribe role, you may wish to begin your course experience by attending the course for Chapter 2 of this Module, which is titled “The Clinical Scribe Role." </a:t>
            </a: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u="none" strike="noStrike" cap="none" baseline="0" dirty="0" smtClean="0">
              <a:solidFill>
                <a:schemeClr val="dk1"/>
              </a:solidFill>
              <a:effectLst/>
              <a:latin typeface="Calibri"/>
              <a:ea typeface="Calibri"/>
              <a:cs typeface="Calibri"/>
              <a:sym typeface="Calibri"/>
            </a:endParaRP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cap="none" baseline="0" dirty="0" smtClean="0">
                <a:solidFill>
                  <a:schemeClr val="dk1"/>
                </a:solidFill>
                <a:effectLst/>
                <a:latin typeface="Calibri"/>
                <a:ea typeface="Calibri"/>
                <a:cs typeface="Calibri"/>
                <a:sym typeface="Calibri"/>
              </a:rPr>
              <a:t>You may wish to follow that by attending the course for Chapter 12 in Module III, which provides a historical overview of the healthcare landscape, and thus the historical context for the clinical scribe role. </a:t>
            </a: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i="0" u="none" strike="noStrike" cap="none" baseline="0" dirty="0" smtClean="0">
              <a:solidFill>
                <a:schemeClr val="dk1"/>
              </a:solidFill>
              <a:effectLst/>
              <a:latin typeface="Calibri"/>
              <a:ea typeface="Calibri"/>
              <a:cs typeface="Calibri"/>
              <a:sym typeface="Calibri"/>
            </a:endParaRP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cap="none" baseline="0" dirty="0" smtClean="0">
                <a:solidFill>
                  <a:schemeClr val="dk1"/>
                </a:solidFill>
                <a:effectLst/>
                <a:latin typeface="Calibri"/>
                <a:ea typeface="Calibri"/>
                <a:cs typeface="Calibri"/>
                <a:sym typeface="Calibri"/>
              </a:rPr>
              <a:t>After attending these two course chapter sections, we then suggest you return to this chapter. </a:t>
            </a:r>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571876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0" u="none" strike="noStrike" cap="none" dirty="0" smtClean="0">
                <a:solidFill>
                  <a:schemeClr val="dk1"/>
                </a:solidFill>
                <a:effectLst/>
                <a:latin typeface="Calibri"/>
                <a:ea typeface="Calibri"/>
                <a:cs typeface="Calibri"/>
                <a:sym typeface="Calibri"/>
              </a:rPr>
              <a:t>The Joint Commission (TJC)</a:t>
            </a:r>
            <a:r>
              <a:rPr lang="en-US" sz="1200" b="0" i="0" u="none" strike="noStrike" cap="none" dirty="0" smtClean="0">
                <a:solidFill>
                  <a:schemeClr val="dk1"/>
                </a:solidFill>
                <a:effectLst/>
                <a:latin typeface="Calibri"/>
                <a:ea typeface="Calibri"/>
                <a:cs typeface="Calibri"/>
                <a:sym typeface="Calibri"/>
              </a:rPr>
              <a:t>, an independent health care accreditation and certification organization, defines clinical scribes as</a:t>
            </a:r>
            <a:endParaRPr lang="en-US" sz="1200" dirty="0" smtClean="0">
              <a:solidFill>
                <a:srgbClr val="002060"/>
              </a:solidFill>
            </a:endParaRP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smtClean="0">
              <a:solidFill>
                <a:srgbClr val="002060"/>
              </a:solidFill>
            </a:endParaRP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smtClean="0">
                <a:solidFill>
                  <a:srgbClr val="002060"/>
                </a:solidFill>
              </a:rPr>
              <a:t>Commission TJ. Documentation Assistance Provided by Scribes: What guidelines should be followed when physicians or other licensed independent practitioners use scribes to assist with documentation? </a:t>
            </a:r>
            <a:r>
              <a:rPr lang="en-US" sz="1200" i="1" dirty="0" smtClean="0">
                <a:solidFill>
                  <a:srgbClr val="002060"/>
                </a:solidFill>
              </a:rPr>
              <a:t>Perspectives® Newsletter: The Official Newsletter of The Joint Commission. </a:t>
            </a:r>
            <a:r>
              <a:rPr lang="en-US" sz="1200" dirty="0" smtClean="0">
                <a:solidFill>
                  <a:srgbClr val="002060"/>
                </a:solidFill>
              </a:rPr>
              <a:t>2018;38(8).</a:t>
            </a:r>
          </a:p>
          <a:p>
            <a:endParaRPr lang="en-US"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253957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50000"/>
              </a:lnSpc>
              <a:buNone/>
            </a:pPr>
            <a:r>
              <a:rPr lang="en-US" b="1" u="sng" dirty="0" smtClean="0">
                <a:solidFill>
                  <a:srgbClr val="002060"/>
                </a:solidFill>
              </a:rPr>
              <a:t>Clinical Scribes:</a:t>
            </a:r>
            <a:r>
              <a:rPr lang="en-US" dirty="0" smtClean="0">
                <a:solidFill>
                  <a:srgbClr val="002060"/>
                </a:solidFill>
              </a:rPr>
              <a:t> work one-on-one with a medical care provider to provide “real-time” documentation assistance under provider’s direction</a:t>
            </a:r>
          </a:p>
          <a:p>
            <a:pPr marL="0" indent="0">
              <a:lnSpc>
                <a:spcPct val="150000"/>
              </a:lnSpc>
              <a:buNone/>
            </a:pPr>
            <a:endParaRPr lang="en-US" dirty="0" smtClean="0">
              <a:solidFill>
                <a:srgbClr val="002060"/>
              </a:solidFill>
            </a:endParaRPr>
          </a:p>
          <a:p>
            <a:pPr lvl="1">
              <a:lnSpc>
                <a:spcPct val="150000"/>
              </a:lnSpc>
              <a:buFont typeface=".AppleSystemUIFont" charset="-120"/>
              <a:buChar char="-"/>
            </a:pPr>
            <a:r>
              <a:rPr lang="en-US" dirty="0" smtClean="0">
                <a:solidFill>
                  <a:srgbClr val="002060"/>
                </a:solidFill>
              </a:rPr>
              <a:t>Scribes typically enter into each patient room with the provider for duration of 1 clinical shift</a:t>
            </a:r>
          </a:p>
          <a:p>
            <a:pPr lvl="1">
              <a:lnSpc>
                <a:spcPct val="150000"/>
              </a:lnSpc>
              <a:buFont typeface=".AppleSystemUIFont" charset="-120"/>
              <a:buChar char="-"/>
            </a:pPr>
            <a:r>
              <a:rPr lang="en-US" dirty="0" smtClean="0">
                <a:solidFill>
                  <a:srgbClr val="002060"/>
                </a:solidFill>
              </a:rPr>
              <a:t>Scribes document the patient-provider encounter(s) using the facility’s electronic health record (EHR) system</a:t>
            </a:r>
          </a:p>
          <a:p>
            <a:pPr lvl="1">
              <a:lnSpc>
                <a:spcPct val="150000"/>
              </a:lnSpc>
              <a:buFont typeface=".AppleSystemUIFont" charset="-120"/>
              <a:buChar char="-"/>
            </a:pPr>
            <a:r>
              <a:rPr lang="en-US" dirty="0" smtClean="0">
                <a:solidFill>
                  <a:srgbClr val="002060"/>
                </a:solidFill>
              </a:rPr>
              <a:t>Provider may choose to enter a room independently, dictate to scribe later</a:t>
            </a:r>
          </a:p>
          <a:p>
            <a:pPr lvl="1">
              <a:lnSpc>
                <a:spcPct val="150000"/>
              </a:lnSpc>
              <a:buFont typeface=".AppleSystemUIFont" charset="-120"/>
              <a:buChar char="-"/>
            </a:pPr>
            <a:r>
              <a:rPr lang="en-US" dirty="0" smtClean="0">
                <a:solidFill>
                  <a:srgbClr val="002060"/>
                </a:solidFill>
              </a:rPr>
              <a:t>Provider may choose to work with &gt;1 scribe per shift</a:t>
            </a:r>
          </a:p>
          <a:p>
            <a:endParaRPr lang="en-US"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856533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0" u="none" strike="noStrike" cap="none" dirty="0" smtClean="0">
                <a:solidFill>
                  <a:schemeClr val="dk1"/>
                </a:solidFill>
                <a:effectLst/>
                <a:latin typeface="Calibri"/>
                <a:ea typeface="Calibri"/>
                <a:cs typeface="Calibri"/>
                <a:sym typeface="Calibri"/>
              </a:rPr>
              <a:t>The Joint Commission (TJC)</a:t>
            </a:r>
            <a:r>
              <a:rPr lang="en-US" sz="1200" b="0" i="0" u="none" strike="noStrike" cap="none" dirty="0" smtClean="0">
                <a:solidFill>
                  <a:schemeClr val="dk1"/>
                </a:solidFill>
                <a:effectLst/>
                <a:latin typeface="Calibri"/>
                <a:ea typeface="Calibri"/>
                <a:cs typeface="Calibri"/>
                <a:sym typeface="Calibri"/>
              </a:rPr>
              <a:t>, an independent health care accreditation and certification organization, provides the following guidelines for clinical scribe education, training:</a:t>
            </a:r>
            <a:endParaRPr lang="en-US" sz="1200" dirty="0" smtClean="0">
              <a:solidFill>
                <a:srgbClr val="002060"/>
              </a:solidFill>
            </a:endParaRP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smtClean="0">
              <a:solidFill>
                <a:srgbClr val="002060"/>
              </a:solidFill>
            </a:endParaRP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smtClean="0">
                <a:solidFill>
                  <a:srgbClr val="002060"/>
                </a:solidFill>
              </a:rPr>
              <a:t>Commission TJ. Documentation Assistance Provided by Scribes: What guidelines should be followed when physicians or other licensed independent practitioners use scribes to assist with documentation? </a:t>
            </a:r>
            <a:r>
              <a:rPr lang="en-US" sz="1200" i="1" dirty="0" smtClean="0">
                <a:solidFill>
                  <a:srgbClr val="002060"/>
                </a:solidFill>
              </a:rPr>
              <a:t>Perspectives® Newsletter: The Official Newsletter of The Joint Commission. </a:t>
            </a:r>
            <a:r>
              <a:rPr lang="en-US" sz="1200" dirty="0" smtClean="0">
                <a:solidFill>
                  <a:srgbClr val="002060"/>
                </a:solidFill>
              </a:rPr>
              <a:t>2018;38(8).</a:t>
            </a:r>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smtClean="0">
              <a:solidFill>
                <a:srgbClr val="002060"/>
              </a:solidFill>
            </a:endParaRPr>
          </a:p>
          <a:p>
            <a:r>
              <a:rPr lang="en-US" dirty="0" smtClean="0"/>
              <a:t>The CSAT platform is</a:t>
            </a:r>
            <a:r>
              <a:rPr lang="en-US" baseline="0" dirty="0" smtClean="0"/>
              <a:t> designed </a:t>
            </a:r>
            <a:r>
              <a:rPr lang="en-US" dirty="0" smtClean="0"/>
              <a:t>with the Joint Commission's suggested guidelines for scribe</a:t>
            </a:r>
            <a:r>
              <a:rPr lang="en-US" baseline="0" dirty="0" smtClean="0"/>
              <a:t> education and training in mind. </a:t>
            </a:r>
          </a:p>
          <a:p>
            <a:endParaRPr lang="en-US" baseline="0" dirty="0" smtClean="0"/>
          </a:p>
          <a:p>
            <a:r>
              <a:rPr lang="en-US" baseline="0" dirty="0" smtClean="0"/>
              <a:t>However, the CSAT platform does not just comply with joint commission standards; we aim to far exceed these standards. </a:t>
            </a:r>
          </a:p>
          <a:p>
            <a:endParaRPr lang="en-US" baseline="0" dirty="0" smtClean="0"/>
          </a:p>
          <a:p>
            <a:r>
              <a:rPr lang="en-US" baseline="0" dirty="0" smtClean="0"/>
              <a:t>Years of industry and academic experience demonstrate that successful training and education on medical documentation does not necessarily equate to successful implementation of a clinical scribe into the clinical setting. </a:t>
            </a:r>
          </a:p>
          <a:p>
            <a:endParaRPr lang="en-US" baseline="0" dirty="0" smtClean="0"/>
          </a:p>
          <a:p>
            <a:r>
              <a:rPr lang="en-US" baseline="0" dirty="0" smtClean="0"/>
              <a:t>For example, an individual may perform well in the classroom setting and demonstrate strong command of medical terminology and documentation principles, but may lack the skills needed to transfer that content knowledge into action when required to actually function as a clinical scribe in a real-time clinical environment, outside of the classroom.</a:t>
            </a:r>
            <a:endParaRPr lang="en-US" dirty="0" smtClean="0"/>
          </a:p>
          <a:p>
            <a:endParaRPr lang="en-US" dirty="0" smtClean="0"/>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smtClean="0"/>
              <a:t>Therefore, the CSAT platform</a:t>
            </a:r>
            <a:r>
              <a:rPr lang="en-US" baseline="0" dirty="0" smtClean="0"/>
              <a:t> extends beyond classroom training. </a:t>
            </a:r>
            <a:endParaRPr lang="en-US" dirty="0" smtClean="0"/>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smtClean="0">
              <a:solidFill>
                <a:srgbClr val="002060"/>
              </a:solidFill>
            </a:endParaRPr>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9</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94091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CSAT platform is</a:t>
            </a:r>
            <a:r>
              <a:rPr lang="en-US" baseline="0" dirty="0" smtClean="0"/>
              <a:t> designed </a:t>
            </a:r>
            <a:r>
              <a:rPr lang="en-US" dirty="0" smtClean="0"/>
              <a:t>with the Joint Commission's suggested guidelines for scribe</a:t>
            </a:r>
            <a:r>
              <a:rPr lang="en-US" baseline="0" dirty="0" smtClean="0"/>
              <a:t> education and training in mind. </a:t>
            </a:r>
          </a:p>
          <a:p>
            <a:endParaRPr lang="en-US" baseline="0" dirty="0" smtClean="0"/>
          </a:p>
          <a:p>
            <a:r>
              <a:rPr lang="en-US" baseline="0" dirty="0" smtClean="0"/>
              <a:t>However, the CSAT platform does not just comply with joint commission standards; we aim to far exceed these standards. </a:t>
            </a:r>
          </a:p>
          <a:p>
            <a:endParaRPr lang="en-US" baseline="0" dirty="0" smtClean="0"/>
          </a:p>
          <a:p>
            <a:r>
              <a:rPr lang="en-US" baseline="0" dirty="0" smtClean="0"/>
              <a:t>Years of industry and academic experience demonstrate that successful training and education in medical documentation does not necessarily equate to successful implementation of a clinical scribe into the clinical setting. </a:t>
            </a:r>
          </a:p>
          <a:p>
            <a:endParaRPr lang="en-US" baseline="0" dirty="0" smtClean="0"/>
          </a:p>
          <a:p>
            <a:r>
              <a:rPr lang="en-US" baseline="0" dirty="0" smtClean="0"/>
              <a:t>For example, an individual may perform well in the classroom setting and demonstrate strong command of medical terminology and documentation principles, but may lack the skills needed to transfer that content knowledge into action when required to actually function as a clinical scribe in a real-time clinical environment, outside of the classroom.</a:t>
            </a:r>
            <a:endParaRPr lang="en-US" dirty="0" smtClean="0"/>
          </a:p>
          <a:p>
            <a:endParaRPr lang="en-US" dirty="0" smtClean="0"/>
          </a:p>
          <a:p>
            <a:pPr marL="45720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smtClean="0"/>
              <a:t>Therefore, the CSAT platform</a:t>
            </a:r>
            <a:r>
              <a:rPr lang="en-US" baseline="0" dirty="0" smtClean="0"/>
              <a:t> extends beyond classroom training. </a:t>
            </a:r>
            <a:endParaRPr lang="en-US" dirty="0" smtClean="0"/>
          </a:p>
          <a:p>
            <a:endParaRPr lang="en-US"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10</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427520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In fact, Classroom training comprises only the first stage of the CSAT process. </a:t>
            </a:r>
          </a:p>
          <a:p>
            <a:endParaRPr lang="en-US" baseline="0" dirty="0" smtClean="0"/>
          </a:p>
          <a:p>
            <a:r>
              <a:rPr lang="en-US" baseline="0" dirty="0" smtClean="0"/>
              <a:t>After this first stage has been completed, a fully-certified ScribeConnect CSAT scribe must also complete EHR training, Workflow Training, and Clinical evaluation.</a:t>
            </a:r>
          </a:p>
          <a:p>
            <a:endParaRPr lang="en-US" baseline="0" dirty="0" smtClean="0"/>
          </a:p>
          <a:p>
            <a:r>
              <a:rPr lang="en-US" baseline="0" dirty="0" smtClean="0"/>
              <a:t>So lets walk through these 4 stages briefly here.</a:t>
            </a:r>
            <a:endParaRPr lang="en-US"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uk-UA" sz="1200" b="0" i="0" u="none" strike="noStrike" cap="none" smtClean="0">
                <a:solidFill>
                  <a:schemeClr val="dk1"/>
                </a:solidFill>
                <a:latin typeface="Calibri"/>
                <a:ea typeface="Calibri"/>
                <a:cs typeface="Calibri"/>
                <a:sym typeface="Calibri"/>
              </a:rPr>
              <a:t>11</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58637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Only" type="titleOnly">
  <p:cSld name="TITLE_ONLY">
    <p:spTree>
      <p:nvGrpSpPr>
        <p:cNvPr id="1" name="Shape 114"/>
        <p:cNvGrpSpPr/>
        <p:nvPr/>
      </p:nvGrpSpPr>
      <p:grpSpPr>
        <a:xfrm>
          <a:off x="0" y="0"/>
          <a:ext cx="0" cy="0"/>
          <a:chOff x="0" y="0"/>
          <a:chExt cx="0" cy="0"/>
        </a:xfrm>
      </p:grpSpPr>
      <p:sp>
        <p:nvSpPr>
          <p:cNvPr id="115" name="Google Shape;115;p16"/>
          <p:cNvSpPr/>
          <p:nvPr/>
        </p:nvSpPr>
        <p:spPr>
          <a:xfrm>
            <a:off x="0" y="2454971"/>
            <a:ext cx="12192000" cy="2757268"/>
          </a:xfrm>
          <a:prstGeom prst="rect">
            <a:avLst/>
          </a:prstGeom>
          <a:solidFill>
            <a:srgbClr val="374C81"/>
          </a:solidFill>
          <a:ln w="12700" cap="flat" cmpd="sng">
            <a:solidFill>
              <a:srgbClr val="364A7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6" name="Google Shape;116;p16"/>
          <p:cNvSpPr txBox="1">
            <a:spLocks noGrp="1"/>
          </p:cNvSpPr>
          <p:nvPr>
            <p:ph type="title"/>
          </p:nvPr>
        </p:nvSpPr>
        <p:spPr>
          <a:xfrm>
            <a:off x="838200" y="3052055"/>
            <a:ext cx="10515600" cy="1325563"/>
          </a:xfrm>
          <a:prstGeom prst="rect">
            <a:avLst/>
          </a:prstGeom>
          <a:noFill/>
          <a:ln>
            <a:noFill/>
          </a:ln>
        </p:spPr>
        <p:txBody>
          <a:bodyPr spcFirstLastPara="1" wrap="square" lIns="91425" tIns="91425" rIns="91425" bIns="91425" anchor="ctr" anchorCtr="0"/>
          <a:lstStyle>
            <a:lvl1pPr marR="0" lvl="0" algn="ctr">
              <a:lnSpc>
                <a:spcPct val="90000"/>
              </a:lnSpc>
              <a:spcBef>
                <a:spcPts val="0"/>
              </a:spcBef>
              <a:spcAft>
                <a:spcPts val="0"/>
              </a:spcAft>
              <a:buClr>
                <a:schemeClr val="lt1"/>
              </a:buClr>
              <a:buSzPts val="8000"/>
              <a:buFont typeface="Cambria"/>
              <a:buNone/>
              <a:defRPr sz="8000" b="1" i="0" u="none" strike="noStrike" cap="none">
                <a:solidFill>
                  <a:schemeClr val="lt1"/>
                </a:solidFill>
                <a:latin typeface="Cambria"/>
                <a:ea typeface="Cambria"/>
                <a:cs typeface="Cambria"/>
                <a:sym typeface="Cambr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117" name="Google Shape;117;p16"/>
          <p:cNvSpPr txBox="1">
            <a:spLocks noGrp="1"/>
          </p:cNvSpPr>
          <p:nvPr>
            <p:ph type="dt" idx="10"/>
          </p:nvPr>
        </p:nvSpPr>
        <p:spPr>
          <a:xfrm>
            <a:off x="838200" y="6356350"/>
            <a:ext cx="2743200" cy="365125"/>
          </a:xfrm>
          <a:prstGeom prst="rect">
            <a:avLst/>
          </a:prstGeom>
          <a:noFill/>
          <a:ln>
            <a:noFill/>
          </a:ln>
        </p:spPr>
        <p:txBody>
          <a:bodyPr spcFirstLastPara="1" wrap="square" lIns="91425" tIns="91425" rIns="91425" bIns="91425" anchor="ctr" anchorCtr="0"/>
          <a:lstStyle>
            <a:lvl1pPr marR="0" lvl="0" algn="l">
              <a:lnSpc>
                <a:spcPct val="100000"/>
              </a:lnSpc>
              <a:spcBef>
                <a:spcPts val="0"/>
              </a:spcBef>
              <a:spcAft>
                <a:spcPts val="0"/>
              </a:spcAft>
              <a:buClr>
                <a:schemeClr val="dk1"/>
              </a:buClr>
              <a:buSzPts val="1800"/>
              <a:buFont typeface="Calibri"/>
              <a:buNone/>
              <a:defRPr sz="1800">
                <a:solidFill>
                  <a:schemeClr val="dk1"/>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18" name="Google Shape;118;p16"/>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lstStyle>
            <a:lvl1pPr marR="0" lvl="0" algn="ctr">
              <a:lnSpc>
                <a:spcPct val="100000"/>
              </a:lnSpc>
              <a:spcBef>
                <a:spcPts val="0"/>
              </a:spcBef>
              <a:spcAft>
                <a:spcPts val="0"/>
              </a:spcAft>
              <a:buSzPts val="1400"/>
              <a:buNone/>
              <a:defRPr sz="1200">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19" name="Google Shape;119;p16"/>
          <p:cNvSpPr txBox="1">
            <a:spLocks noGrp="1"/>
          </p:cNvSpPr>
          <p:nvPr>
            <p:ph type="sldNum" idx="12"/>
          </p:nvPr>
        </p:nvSpPr>
        <p:spPr>
          <a:xfrm>
            <a:off x="9448800" y="40274"/>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120" name="Google Shape;120;p16"/>
          <p:cNvPicPr preferRelativeResize="0"/>
          <p:nvPr/>
        </p:nvPicPr>
        <p:blipFill rotWithShape="1">
          <a:blip r:embed="rId2">
            <a:alphaModFix/>
          </a:blip>
          <a:srcRect/>
          <a:stretch/>
        </p:blipFill>
        <p:spPr>
          <a:xfrm>
            <a:off x="251290" y="178828"/>
            <a:ext cx="3530159" cy="1409524"/>
          </a:xfrm>
          <a:prstGeom prst="rect">
            <a:avLst/>
          </a:prstGeom>
          <a:noFill/>
          <a:ln>
            <a:noFill/>
          </a:ln>
        </p:spPr>
      </p:pic>
    </p:spTree>
  </p:cSld>
  <p:clrMapOvr>
    <a:masterClrMapping/>
  </p:clrMapOvr>
  <p:transition spd="slow">
    <p:pu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17A80B4-679A-3F47-A8A2-66E715342BF4}" type="datetimeFigureOut">
              <a:rPr lang="en-US" smtClean="0"/>
              <a:t>6/6/19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A25C4C-CF6D-7140-879F-9D2A544ECD28}" type="slidenum">
              <a:rPr lang="en-US" smtClean="0"/>
              <a:t>‹#›</a:t>
            </a:fld>
            <a:endParaRPr lang="en-US"/>
          </a:p>
        </p:txBody>
      </p:sp>
    </p:spTree>
    <p:extLst>
      <p:ext uri="{BB962C8B-B14F-4D97-AF65-F5344CB8AC3E}">
        <p14:creationId xmlns:p14="http://schemas.microsoft.com/office/powerpoint/2010/main" val="15959017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1"/>
        <p:cNvGrpSpPr/>
        <p:nvPr/>
      </p:nvGrpSpPr>
      <p:grpSpPr>
        <a:xfrm>
          <a:off x="0" y="0"/>
          <a:ext cx="0" cy="0"/>
          <a:chOff x="0" y="0"/>
          <a:chExt cx="0" cy="0"/>
        </a:xfrm>
      </p:grpSpPr>
      <p:sp>
        <p:nvSpPr>
          <p:cNvPr id="122" name="Google Shape;122;p17"/>
          <p:cNvSpPr/>
          <p:nvPr/>
        </p:nvSpPr>
        <p:spPr>
          <a:xfrm>
            <a:off x="0" y="3334043"/>
            <a:ext cx="12192000" cy="2039815"/>
          </a:xfrm>
          <a:prstGeom prst="rect">
            <a:avLst/>
          </a:prstGeom>
          <a:solidFill>
            <a:srgbClr val="374C81"/>
          </a:solidFill>
          <a:ln w="12700" cap="flat" cmpd="sng">
            <a:solidFill>
              <a:srgbClr val="364A7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3" name="Google Shape;123;p17"/>
          <p:cNvSpPr txBox="1">
            <a:spLocks noGrp="1"/>
          </p:cNvSpPr>
          <p:nvPr>
            <p:ph type="ctrTitle"/>
          </p:nvPr>
        </p:nvSpPr>
        <p:spPr>
          <a:xfrm>
            <a:off x="2209800" y="3938953"/>
            <a:ext cx="9144000" cy="921508"/>
          </a:xfrm>
          <a:prstGeom prst="rect">
            <a:avLst/>
          </a:prstGeom>
          <a:noFill/>
          <a:ln>
            <a:noFill/>
          </a:ln>
        </p:spPr>
        <p:txBody>
          <a:bodyPr spcFirstLastPara="1" wrap="square" lIns="91425" tIns="91425" rIns="91425" bIns="91425" anchor="b" anchorCtr="0"/>
          <a:lstStyle>
            <a:lvl1pPr marR="0" lvl="0" algn="r">
              <a:lnSpc>
                <a:spcPct val="90000"/>
              </a:lnSpc>
              <a:spcBef>
                <a:spcPts val="0"/>
              </a:spcBef>
              <a:spcAft>
                <a:spcPts val="0"/>
              </a:spcAft>
              <a:buClr>
                <a:schemeClr val="lt1"/>
              </a:buClr>
              <a:buSzPts val="6000"/>
              <a:buFont typeface="Cambria"/>
              <a:buNone/>
              <a:defRPr sz="6000" b="1" i="0" u="none" strike="noStrike" cap="none">
                <a:solidFill>
                  <a:schemeClr val="lt1"/>
                </a:solidFill>
                <a:latin typeface="Cambria"/>
                <a:ea typeface="Cambria"/>
                <a:cs typeface="Cambria"/>
                <a:sym typeface="Cambr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124" name="Google Shape;124;p17"/>
          <p:cNvSpPr txBox="1">
            <a:spLocks noGrp="1"/>
          </p:cNvSpPr>
          <p:nvPr>
            <p:ph type="subTitle" idx="1"/>
          </p:nvPr>
        </p:nvSpPr>
        <p:spPr>
          <a:xfrm>
            <a:off x="2209800" y="4952536"/>
            <a:ext cx="9144000" cy="421322"/>
          </a:xfrm>
          <a:prstGeom prst="rect">
            <a:avLst/>
          </a:prstGeom>
          <a:noFill/>
          <a:ln>
            <a:noFill/>
          </a:ln>
        </p:spPr>
        <p:txBody>
          <a:bodyPr spcFirstLastPara="1" wrap="square" lIns="91425" tIns="91425" rIns="91425" bIns="91425" anchor="t" anchorCtr="0"/>
          <a:lstStyle>
            <a:lvl1pPr marR="0" lvl="0" algn="ctr">
              <a:lnSpc>
                <a:spcPct val="90000"/>
              </a:lnSpc>
              <a:spcBef>
                <a:spcPts val="1000"/>
              </a:spcBef>
              <a:spcAft>
                <a:spcPts val="0"/>
              </a:spcAft>
              <a:buClr>
                <a:srgbClr val="994C00"/>
              </a:buClr>
              <a:buSzPts val="2400"/>
              <a:buFont typeface="Noto Sans Symbols"/>
              <a:buNone/>
              <a:defRPr sz="2400" b="0" i="0" u="none" strike="noStrike" cap="none">
                <a:solidFill>
                  <a:srgbClr val="374C81"/>
                </a:solidFill>
                <a:latin typeface="Calibri"/>
                <a:ea typeface="Calibri"/>
                <a:cs typeface="Calibri"/>
                <a:sym typeface="Calibri"/>
              </a:defRPr>
            </a:lvl1pPr>
            <a:lvl2pPr marR="0" lvl="1" algn="ctr">
              <a:lnSpc>
                <a:spcPct val="90000"/>
              </a:lnSpc>
              <a:spcBef>
                <a:spcPts val="500"/>
              </a:spcBef>
              <a:spcAft>
                <a:spcPts val="0"/>
              </a:spcAft>
              <a:buClr>
                <a:srgbClr val="994C00"/>
              </a:buClr>
              <a:buSzPts val="2000"/>
              <a:buFont typeface="Arial"/>
              <a:buNone/>
              <a:defRPr sz="2000" b="0" i="0" u="none" strike="noStrike" cap="none">
                <a:solidFill>
                  <a:srgbClr val="374C81"/>
                </a:solidFill>
                <a:latin typeface="Calibri"/>
                <a:ea typeface="Calibri"/>
                <a:cs typeface="Calibri"/>
                <a:sym typeface="Calibri"/>
              </a:defRPr>
            </a:lvl2pPr>
            <a:lvl3pPr marR="0" lvl="2" algn="ctr">
              <a:lnSpc>
                <a:spcPct val="90000"/>
              </a:lnSpc>
              <a:spcBef>
                <a:spcPts val="500"/>
              </a:spcBef>
              <a:spcAft>
                <a:spcPts val="0"/>
              </a:spcAft>
              <a:buClr>
                <a:srgbClr val="374C81"/>
              </a:buClr>
              <a:buSzPts val="1800"/>
              <a:buFont typeface="Arial"/>
              <a:buNone/>
              <a:defRPr sz="1800" b="0" i="0" u="none" strike="noStrike" cap="none">
                <a:solidFill>
                  <a:srgbClr val="374C81"/>
                </a:solidFill>
                <a:latin typeface="Calibri"/>
                <a:ea typeface="Calibri"/>
                <a:cs typeface="Calibri"/>
                <a:sym typeface="Calibri"/>
              </a:defRPr>
            </a:lvl3pPr>
            <a:lvl4pPr marR="0" lvl="3" algn="ctr">
              <a:lnSpc>
                <a:spcPct val="90000"/>
              </a:lnSpc>
              <a:spcBef>
                <a:spcPts val="500"/>
              </a:spcBef>
              <a:spcAft>
                <a:spcPts val="0"/>
              </a:spcAft>
              <a:buClr>
                <a:srgbClr val="374C81"/>
              </a:buClr>
              <a:buSzPts val="1600"/>
              <a:buFont typeface="Arial"/>
              <a:buNone/>
              <a:defRPr sz="1600" b="0" i="0" u="none" strike="noStrike" cap="none">
                <a:solidFill>
                  <a:srgbClr val="374C81"/>
                </a:solidFill>
                <a:latin typeface="Calibri"/>
                <a:ea typeface="Calibri"/>
                <a:cs typeface="Calibri"/>
                <a:sym typeface="Calibri"/>
              </a:defRPr>
            </a:lvl4pPr>
            <a:lvl5pPr marR="0" lvl="4" algn="ctr">
              <a:lnSpc>
                <a:spcPct val="90000"/>
              </a:lnSpc>
              <a:spcBef>
                <a:spcPts val="500"/>
              </a:spcBef>
              <a:spcAft>
                <a:spcPts val="0"/>
              </a:spcAft>
              <a:buClr>
                <a:srgbClr val="374C81"/>
              </a:buClr>
              <a:buSzPts val="1600"/>
              <a:buFont typeface="Arial"/>
              <a:buNone/>
              <a:defRPr sz="1600" b="0" i="0" u="none" strike="noStrike" cap="none">
                <a:solidFill>
                  <a:srgbClr val="374C81"/>
                </a:solidFill>
                <a:latin typeface="Calibri"/>
                <a:ea typeface="Calibri"/>
                <a:cs typeface="Calibri"/>
                <a:sym typeface="Calibri"/>
              </a:defRPr>
            </a:lvl5pPr>
            <a:lvl6pPr marR="0" lvl="5" algn="ctr">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125" name="Google Shape;125;p17"/>
          <p:cNvSpPr txBox="1">
            <a:spLocks noGrp="1"/>
          </p:cNvSpPr>
          <p:nvPr>
            <p:ph type="dt" idx="10"/>
          </p:nvPr>
        </p:nvSpPr>
        <p:spPr>
          <a:xfrm>
            <a:off x="838200" y="6356350"/>
            <a:ext cx="2743200" cy="365125"/>
          </a:xfrm>
          <a:prstGeom prst="rect">
            <a:avLst/>
          </a:prstGeom>
          <a:noFill/>
          <a:ln>
            <a:noFill/>
          </a:ln>
        </p:spPr>
        <p:txBody>
          <a:bodyPr spcFirstLastPara="1" wrap="square" lIns="91425" tIns="91425" rIns="91425" bIns="91425" anchor="ctr" anchorCtr="0"/>
          <a:lstStyle>
            <a:lvl1pPr marR="0" lvl="0" algn="l">
              <a:lnSpc>
                <a:spcPct val="100000"/>
              </a:lnSpc>
              <a:spcBef>
                <a:spcPts val="0"/>
              </a:spcBef>
              <a:spcAft>
                <a:spcPts val="0"/>
              </a:spcAft>
              <a:buClr>
                <a:schemeClr val="dk1"/>
              </a:buClr>
              <a:buSzPts val="1800"/>
              <a:buFont typeface="Calibri"/>
              <a:buNone/>
              <a:defRPr sz="1800">
                <a:solidFill>
                  <a:schemeClr val="dk1"/>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26" name="Google Shape;126;p17"/>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lstStyle>
            <a:lvl1pPr marR="0" lvl="0" algn="ctr">
              <a:lnSpc>
                <a:spcPct val="100000"/>
              </a:lnSpc>
              <a:spcBef>
                <a:spcPts val="0"/>
              </a:spcBef>
              <a:spcAft>
                <a:spcPts val="0"/>
              </a:spcAft>
              <a:buSzPts val="1400"/>
              <a:buNone/>
              <a:defRPr sz="1200">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27" name="Google Shape;127;p17"/>
          <p:cNvSpPr txBox="1">
            <a:spLocks noGrp="1"/>
          </p:cNvSpPr>
          <p:nvPr>
            <p:ph type="sldNum" idx="12"/>
          </p:nvPr>
        </p:nvSpPr>
        <p:spPr>
          <a:xfrm>
            <a:off x="9448800" y="40274"/>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128" name="Google Shape;128;p17"/>
          <p:cNvPicPr preferRelativeResize="0"/>
          <p:nvPr/>
        </p:nvPicPr>
        <p:blipFill rotWithShape="1">
          <a:blip r:embed="rId2">
            <a:alphaModFix/>
          </a:blip>
          <a:srcRect/>
          <a:stretch/>
        </p:blipFill>
        <p:spPr>
          <a:xfrm>
            <a:off x="279425" y="107647"/>
            <a:ext cx="3530159" cy="1409524"/>
          </a:xfrm>
          <a:prstGeom prst="rect">
            <a:avLst/>
          </a:prstGeom>
          <a:noFill/>
          <a:ln>
            <a:noFill/>
          </a:ln>
        </p:spPr>
      </p:pic>
    </p:spTree>
  </p:cSld>
  <p:clrMapOvr>
    <a:masterClrMapping/>
  </p:clrMapOvr>
  <p:transition spd="slow">
    <p:pu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129"/>
        <p:cNvGrpSpPr/>
        <p:nvPr/>
      </p:nvGrpSpPr>
      <p:grpSpPr>
        <a:xfrm>
          <a:off x="0" y="0"/>
          <a:ext cx="0" cy="0"/>
          <a:chOff x="0" y="0"/>
          <a:chExt cx="0" cy="0"/>
        </a:xfrm>
      </p:grpSpPr>
      <p:sp>
        <p:nvSpPr>
          <p:cNvPr id="130" name="Google Shape;130;p18"/>
          <p:cNvSpPr/>
          <p:nvPr/>
        </p:nvSpPr>
        <p:spPr>
          <a:xfrm>
            <a:off x="0" y="3446580"/>
            <a:ext cx="12192000" cy="2307102"/>
          </a:xfrm>
          <a:prstGeom prst="rect">
            <a:avLst/>
          </a:prstGeom>
          <a:solidFill>
            <a:srgbClr val="374C81"/>
          </a:solidFill>
          <a:ln w="12700" cap="flat" cmpd="sng">
            <a:solidFill>
              <a:srgbClr val="364A7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1" name="Google Shape;131;p18"/>
          <p:cNvSpPr txBox="1">
            <a:spLocks noGrp="1"/>
          </p:cNvSpPr>
          <p:nvPr>
            <p:ph type="title"/>
          </p:nvPr>
        </p:nvSpPr>
        <p:spPr>
          <a:xfrm>
            <a:off x="831850" y="3418444"/>
            <a:ext cx="10515600" cy="1819274"/>
          </a:xfrm>
          <a:prstGeom prst="rect">
            <a:avLst/>
          </a:prstGeom>
          <a:noFill/>
          <a:ln>
            <a:noFill/>
          </a:ln>
        </p:spPr>
        <p:txBody>
          <a:bodyPr spcFirstLastPara="1" wrap="square" lIns="91425" tIns="91425" rIns="91425" bIns="91425" anchor="b" anchorCtr="0"/>
          <a:lstStyle>
            <a:lvl1pPr marR="0" lvl="0" algn="r">
              <a:lnSpc>
                <a:spcPct val="90000"/>
              </a:lnSpc>
              <a:spcBef>
                <a:spcPts val="0"/>
              </a:spcBef>
              <a:spcAft>
                <a:spcPts val="0"/>
              </a:spcAft>
              <a:buClr>
                <a:schemeClr val="lt1"/>
              </a:buClr>
              <a:buSzPts val="6000"/>
              <a:buFont typeface="Cambria"/>
              <a:buNone/>
              <a:defRPr sz="6000" b="1" i="0" u="none" strike="noStrike" cap="none">
                <a:solidFill>
                  <a:schemeClr val="lt1"/>
                </a:solidFill>
                <a:latin typeface="Cambria"/>
                <a:ea typeface="Cambria"/>
                <a:cs typeface="Cambria"/>
                <a:sym typeface="Cambr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132" name="Google Shape;132;p18"/>
          <p:cNvSpPr txBox="1">
            <a:spLocks noGrp="1"/>
          </p:cNvSpPr>
          <p:nvPr>
            <p:ph type="body" idx="1"/>
          </p:nvPr>
        </p:nvSpPr>
        <p:spPr>
          <a:xfrm>
            <a:off x="831850" y="5292843"/>
            <a:ext cx="10515600" cy="460840"/>
          </a:xfrm>
          <a:prstGeom prst="rect">
            <a:avLst/>
          </a:prstGeom>
          <a:noFill/>
          <a:ln>
            <a:noFill/>
          </a:ln>
        </p:spPr>
        <p:txBody>
          <a:bodyPr spcFirstLastPara="1" wrap="square" lIns="91425" tIns="91425" rIns="91425" bIns="91425" anchor="t" anchorCtr="0"/>
          <a:lstStyle>
            <a:lvl1pPr marL="457200" marR="0" lvl="0" indent="-228600" algn="r">
              <a:lnSpc>
                <a:spcPct val="90000"/>
              </a:lnSpc>
              <a:spcBef>
                <a:spcPts val="1000"/>
              </a:spcBef>
              <a:spcAft>
                <a:spcPts val="0"/>
              </a:spcAft>
              <a:buClr>
                <a:srgbClr val="994C00"/>
              </a:buClr>
              <a:buSzPts val="2400"/>
              <a:buFont typeface="Noto Sans Symbols"/>
              <a:buNone/>
              <a:defRPr sz="2400" b="0" i="0" u="none" strike="noStrike" cap="none">
                <a:solidFill>
                  <a:srgbClr val="888888"/>
                </a:solidFill>
                <a:latin typeface="Calibri"/>
                <a:ea typeface="Calibri"/>
                <a:cs typeface="Calibri"/>
                <a:sym typeface="Calibri"/>
              </a:defRPr>
            </a:lvl1pPr>
            <a:lvl2pPr marL="914400" marR="0" lvl="1" indent="-228600" algn="l">
              <a:lnSpc>
                <a:spcPct val="90000"/>
              </a:lnSpc>
              <a:spcBef>
                <a:spcPts val="500"/>
              </a:spcBef>
              <a:spcAft>
                <a:spcPts val="0"/>
              </a:spcAft>
              <a:buClr>
                <a:srgbClr val="994C00"/>
              </a:buClr>
              <a:buSzPts val="2000"/>
              <a:buFont typeface="Arial"/>
              <a:buNone/>
              <a:defRPr sz="2000" b="0" i="0" u="none" strike="noStrike" cap="none">
                <a:solidFill>
                  <a:srgbClr val="888888"/>
                </a:solidFill>
                <a:latin typeface="Calibri"/>
                <a:ea typeface="Calibri"/>
                <a:cs typeface="Calibri"/>
                <a:sym typeface="Calibri"/>
              </a:defRPr>
            </a:lvl2pPr>
            <a:lvl3pPr marL="1371600" marR="0" lvl="2" indent="-228600" algn="l">
              <a:lnSpc>
                <a:spcPct val="90000"/>
              </a:lnSpc>
              <a:spcBef>
                <a:spcPts val="50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3pPr>
            <a:lvl4pPr marL="1828800" marR="0" lvl="3" indent="-228600" algn="l">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4pPr>
            <a:lvl5pPr marL="2286000" marR="0" lvl="4" indent="-228600" algn="l">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5pPr>
            <a:lvl6pPr marL="2743200" marR="0" lvl="5" indent="-228600" algn="l">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6pPr>
            <a:lvl7pPr marL="3200400" marR="0" lvl="6" indent="-228600" algn="l">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7pPr>
            <a:lvl8pPr marL="3657600" marR="0" lvl="7" indent="-228600" algn="l">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8pPr>
            <a:lvl9pPr marL="4114800" marR="0" lvl="8" indent="-228600" algn="l">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9pPr>
          </a:lstStyle>
          <a:p>
            <a:endParaRPr/>
          </a:p>
        </p:txBody>
      </p:sp>
      <p:sp>
        <p:nvSpPr>
          <p:cNvPr id="133" name="Google Shape;133;p18"/>
          <p:cNvSpPr txBox="1">
            <a:spLocks noGrp="1"/>
          </p:cNvSpPr>
          <p:nvPr>
            <p:ph type="dt" idx="10"/>
          </p:nvPr>
        </p:nvSpPr>
        <p:spPr>
          <a:xfrm>
            <a:off x="838200" y="6356350"/>
            <a:ext cx="2743200" cy="365125"/>
          </a:xfrm>
          <a:prstGeom prst="rect">
            <a:avLst/>
          </a:prstGeom>
          <a:noFill/>
          <a:ln>
            <a:noFill/>
          </a:ln>
        </p:spPr>
        <p:txBody>
          <a:bodyPr spcFirstLastPara="1" wrap="square" lIns="91425" tIns="91425" rIns="91425" bIns="91425" anchor="ctr" anchorCtr="0"/>
          <a:lstStyle>
            <a:lvl1pPr marR="0" lvl="0" algn="l">
              <a:lnSpc>
                <a:spcPct val="100000"/>
              </a:lnSpc>
              <a:spcBef>
                <a:spcPts val="0"/>
              </a:spcBef>
              <a:spcAft>
                <a:spcPts val="0"/>
              </a:spcAft>
              <a:buClr>
                <a:schemeClr val="dk1"/>
              </a:buClr>
              <a:buSzPts val="1800"/>
              <a:buFont typeface="Calibri"/>
              <a:buNone/>
              <a:defRPr sz="1800">
                <a:solidFill>
                  <a:schemeClr val="dk1"/>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4" name="Google Shape;134;p18"/>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lstStyle>
            <a:lvl1pPr marR="0" lvl="0" algn="ctr">
              <a:lnSpc>
                <a:spcPct val="100000"/>
              </a:lnSpc>
              <a:spcBef>
                <a:spcPts val="0"/>
              </a:spcBef>
              <a:spcAft>
                <a:spcPts val="0"/>
              </a:spcAft>
              <a:buSzPts val="1400"/>
              <a:buNone/>
              <a:defRPr sz="1200">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5" name="Google Shape;135;p18"/>
          <p:cNvSpPr txBox="1">
            <a:spLocks noGrp="1"/>
          </p:cNvSpPr>
          <p:nvPr>
            <p:ph type="sldNum" idx="12"/>
          </p:nvPr>
        </p:nvSpPr>
        <p:spPr>
          <a:xfrm>
            <a:off x="9448800" y="40274"/>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136" name="Google Shape;136;p18"/>
          <p:cNvPicPr preferRelativeResize="0"/>
          <p:nvPr/>
        </p:nvPicPr>
        <p:blipFill rotWithShape="1">
          <a:blip r:embed="rId2">
            <a:alphaModFix/>
          </a:blip>
          <a:srcRect/>
          <a:stretch/>
        </p:blipFill>
        <p:spPr>
          <a:xfrm>
            <a:off x="223153" y="166864"/>
            <a:ext cx="3530159" cy="1409524"/>
          </a:xfrm>
          <a:prstGeom prst="rect">
            <a:avLst/>
          </a:prstGeom>
          <a:noFill/>
          <a:ln>
            <a:noFill/>
          </a:ln>
        </p:spPr>
      </p:pic>
    </p:spTree>
  </p:cSld>
  <p:clrMapOvr>
    <a:masterClrMapping/>
  </p:clrMapOvr>
  <p:transition spd="slow">
    <p:pu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37"/>
        <p:cNvGrpSpPr/>
        <p:nvPr/>
      </p:nvGrpSpPr>
      <p:grpSpPr>
        <a:xfrm>
          <a:off x="0" y="0"/>
          <a:ext cx="0" cy="0"/>
          <a:chOff x="0" y="0"/>
          <a:chExt cx="0" cy="0"/>
        </a:xfrm>
      </p:grpSpPr>
      <p:sp>
        <p:nvSpPr>
          <p:cNvPr id="138" name="Google Shape;138;p19"/>
          <p:cNvSpPr txBox="1">
            <a:spLocks noGrp="1"/>
          </p:cNvSpPr>
          <p:nvPr>
            <p:ph type="title"/>
          </p:nvPr>
        </p:nvSpPr>
        <p:spPr>
          <a:xfrm>
            <a:off x="839788" y="365125"/>
            <a:ext cx="10515600" cy="1325563"/>
          </a:xfrm>
          <a:prstGeom prst="rect">
            <a:avLst/>
          </a:prstGeom>
          <a:noFill/>
          <a:ln>
            <a:noFill/>
          </a:ln>
        </p:spPr>
        <p:txBody>
          <a:bodyPr spcFirstLastPara="1" wrap="square" lIns="91425" tIns="91425" rIns="91425" bIns="91425" anchor="ctr" anchorCtr="0"/>
          <a:lstStyle>
            <a:lvl1pPr marR="0" lvl="0" algn="l">
              <a:lnSpc>
                <a:spcPct val="90000"/>
              </a:lnSpc>
              <a:spcBef>
                <a:spcPts val="0"/>
              </a:spcBef>
              <a:spcAft>
                <a:spcPts val="0"/>
              </a:spcAft>
              <a:buClr>
                <a:schemeClr val="lt1"/>
              </a:buClr>
              <a:buSzPts val="4400"/>
              <a:buFont typeface="Cambria"/>
              <a:buNone/>
              <a:defRPr sz="4400" b="1" i="0" u="none" strike="noStrike" cap="none">
                <a:solidFill>
                  <a:schemeClr val="lt1"/>
                </a:solidFill>
                <a:latin typeface="Cambria"/>
                <a:ea typeface="Cambria"/>
                <a:cs typeface="Cambria"/>
                <a:sym typeface="Cambr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139" name="Google Shape;139;p19"/>
          <p:cNvSpPr txBox="1">
            <a:spLocks noGrp="1"/>
          </p:cNvSpPr>
          <p:nvPr>
            <p:ph type="body" idx="1"/>
          </p:nvPr>
        </p:nvSpPr>
        <p:spPr>
          <a:xfrm>
            <a:off x="839788" y="1681163"/>
            <a:ext cx="5157787" cy="823912"/>
          </a:xfrm>
          <a:prstGeom prst="rect">
            <a:avLst/>
          </a:prstGeom>
          <a:noFill/>
          <a:ln>
            <a:noFill/>
          </a:ln>
        </p:spPr>
        <p:txBody>
          <a:bodyPr spcFirstLastPara="1" wrap="square" lIns="91425" tIns="91425" rIns="91425" bIns="91425" anchor="b" anchorCtr="0"/>
          <a:lstStyle>
            <a:lvl1pPr marL="457200" marR="0" lvl="0" indent="-228600" algn="l">
              <a:lnSpc>
                <a:spcPct val="90000"/>
              </a:lnSpc>
              <a:spcBef>
                <a:spcPts val="1000"/>
              </a:spcBef>
              <a:spcAft>
                <a:spcPts val="0"/>
              </a:spcAft>
              <a:buClr>
                <a:srgbClr val="994C00"/>
              </a:buClr>
              <a:buSzPts val="2400"/>
              <a:buFont typeface="Noto Sans Symbols"/>
              <a:buNone/>
              <a:defRPr sz="2400" b="1" i="0" u="none" strike="noStrike" cap="none">
                <a:solidFill>
                  <a:srgbClr val="374C81"/>
                </a:solidFill>
                <a:latin typeface="Calibri"/>
                <a:ea typeface="Calibri"/>
                <a:cs typeface="Calibri"/>
                <a:sym typeface="Calibri"/>
              </a:defRPr>
            </a:lvl1pPr>
            <a:lvl2pPr marL="914400" marR="0" lvl="1" indent="-228600" algn="l">
              <a:lnSpc>
                <a:spcPct val="90000"/>
              </a:lnSpc>
              <a:spcBef>
                <a:spcPts val="500"/>
              </a:spcBef>
              <a:spcAft>
                <a:spcPts val="0"/>
              </a:spcAft>
              <a:buClr>
                <a:srgbClr val="994C00"/>
              </a:buClr>
              <a:buSzPts val="2000"/>
              <a:buFont typeface="Arial"/>
              <a:buNone/>
              <a:defRPr sz="2000" b="1" i="0" u="none" strike="noStrike" cap="none">
                <a:solidFill>
                  <a:srgbClr val="374C81"/>
                </a:solidFill>
                <a:latin typeface="Calibri"/>
                <a:ea typeface="Calibri"/>
                <a:cs typeface="Calibri"/>
                <a:sym typeface="Calibri"/>
              </a:defRPr>
            </a:lvl2pPr>
            <a:lvl3pPr marL="1371600" marR="0" lvl="2" indent="-228600" algn="l">
              <a:lnSpc>
                <a:spcPct val="90000"/>
              </a:lnSpc>
              <a:spcBef>
                <a:spcPts val="500"/>
              </a:spcBef>
              <a:spcAft>
                <a:spcPts val="0"/>
              </a:spcAft>
              <a:buClr>
                <a:srgbClr val="374C81"/>
              </a:buClr>
              <a:buSzPts val="1800"/>
              <a:buFont typeface="Arial"/>
              <a:buNone/>
              <a:defRPr sz="1800" b="1" i="0" u="none" strike="noStrike" cap="none">
                <a:solidFill>
                  <a:srgbClr val="374C81"/>
                </a:solidFill>
                <a:latin typeface="Calibri"/>
                <a:ea typeface="Calibri"/>
                <a:cs typeface="Calibri"/>
                <a:sym typeface="Calibri"/>
              </a:defRPr>
            </a:lvl3pPr>
            <a:lvl4pPr marL="1828800" marR="0" lvl="3" indent="-228600" algn="l">
              <a:lnSpc>
                <a:spcPct val="90000"/>
              </a:lnSpc>
              <a:spcBef>
                <a:spcPts val="500"/>
              </a:spcBef>
              <a:spcAft>
                <a:spcPts val="0"/>
              </a:spcAft>
              <a:buClr>
                <a:srgbClr val="374C81"/>
              </a:buClr>
              <a:buSzPts val="1600"/>
              <a:buFont typeface="Arial"/>
              <a:buNone/>
              <a:defRPr sz="1600" b="1" i="0" u="none" strike="noStrike" cap="none">
                <a:solidFill>
                  <a:srgbClr val="374C81"/>
                </a:solidFill>
                <a:latin typeface="Calibri"/>
                <a:ea typeface="Calibri"/>
                <a:cs typeface="Calibri"/>
                <a:sym typeface="Calibri"/>
              </a:defRPr>
            </a:lvl4pPr>
            <a:lvl5pPr marL="2286000" marR="0" lvl="4" indent="-228600" algn="l">
              <a:lnSpc>
                <a:spcPct val="90000"/>
              </a:lnSpc>
              <a:spcBef>
                <a:spcPts val="500"/>
              </a:spcBef>
              <a:spcAft>
                <a:spcPts val="0"/>
              </a:spcAft>
              <a:buClr>
                <a:srgbClr val="374C81"/>
              </a:buClr>
              <a:buSzPts val="1600"/>
              <a:buFont typeface="Arial"/>
              <a:buNone/>
              <a:defRPr sz="1600" b="1" i="0" u="none" strike="noStrike" cap="none">
                <a:solidFill>
                  <a:srgbClr val="374C81"/>
                </a:solidFill>
                <a:latin typeface="Calibri"/>
                <a:ea typeface="Calibri"/>
                <a:cs typeface="Calibri"/>
                <a:sym typeface="Calibri"/>
              </a:defRPr>
            </a:lvl5pPr>
            <a:lvl6pPr marL="2743200" marR="0" lvl="5" indent="-228600" algn="l">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140" name="Google Shape;140;p19"/>
          <p:cNvSpPr txBox="1">
            <a:spLocks noGrp="1"/>
          </p:cNvSpPr>
          <p:nvPr>
            <p:ph type="body" idx="2"/>
          </p:nvPr>
        </p:nvSpPr>
        <p:spPr>
          <a:xfrm>
            <a:off x="839788" y="2505075"/>
            <a:ext cx="5157787" cy="3684588"/>
          </a:xfrm>
          <a:prstGeom prst="rect">
            <a:avLst/>
          </a:prstGeom>
          <a:noFill/>
          <a:ln>
            <a:noFill/>
          </a:ln>
        </p:spPr>
        <p:txBody>
          <a:bodyPr spcFirstLastPara="1" wrap="square" lIns="91425" tIns="91425" rIns="91425" bIns="91425" anchor="t" anchorCtr="0"/>
          <a:lstStyle>
            <a:lvl1pPr marL="457200" marR="0" lvl="0" indent="-406400" algn="l">
              <a:lnSpc>
                <a:spcPct val="90000"/>
              </a:lnSpc>
              <a:spcBef>
                <a:spcPts val="1000"/>
              </a:spcBef>
              <a:spcAft>
                <a:spcPts val="0"/>
              </a:spcAft>
              <a:buClr>
                <a:srgbClr val="994C00"/>
              </a:buClr>
              <a:buSzPts val="2800"/>
              <a:buFont typeface="Noto Sans Symbols"/>
              <a:buChar char="➢"/>
              <a:defRPr sz="2800" b="0" i="0" u="none" strike="noStrike" cap="none">
                <a:solidFill>
                  <a:srgbClr val="374C81"/>
                </a:solidFill>
                <a:latin typeface="Calibri"/>
                <a:ea typeface="Calibri"/>
                <a:cs typeface="Calibri"/>
                <a:sym typeface="Calibri"/>
              </a:defRPr>
            </a:lvl1pPr>
            <a:lvl2pPr marL="914400" marR="0" lvl="1" indent="-381000" algn="l">
              <a:lnSpc>
                <a:spcPct val="90000"/>
              </a:lnSpc>
              <a:spcBef>
                <a:spcPts val="500"/>
              </a:spcBef>
              <a:spcAft>
                <a:spcPts val="0"/>
              </a:spcAft>
              <a:buClr>
                <a:srgbClr val="994C00"/>
              </a:buClr>
              <a:buSzPts val="2400"/>
              <a:buFont typeface="Arial"/>
              <a:buChar char="•"/>
              <a:defRPr sz="2400" b="0" i="0" u="none" strike="noStrike" cap="none">
                <a:solidFill>
                  <a:srgbClr val="374C81"/>
                </a:solidFill>
                <a:latin typeface="Calibri"/>
                <a:ea typeface="Calibri"/>
                <a:cs typeface="Calibri"/>
                <a:sym typeface="Calibri"/>
              </a:defRPr>
            </a:lvl2pPr>
            <a:lvl3pPr marL="1371600" marR="0" lvl="2" indent="-355600" algn="l">
              <a:lnSpc>
                <a:spcPct val="90000"/>
              </a:lnSpc>
              <a:spcBef>
                <a:spcPts val="500"/>
              </a:spcBef>
              <a:spcAft>
                <a:spcPts val="0"/>
              </a:spcAft>
              <a:buClr>
                <a:srgbClr val="374C81"/>
              </a:buClr>
              <a:buSzPts val="2000"/>
              <a:buFont typeface="Arial"/>
              <a:buChar char="•"/>
              <a:defRPr sz="2000" b="0" i="0" u="none" strike="noStrike" cap="none">
                <a:solidFill>
                  <a:srgbClr val="374C81"/>
                </a:solidFill>
                <a:latin typeface="Calibri"/>
                <a:ea typeface="Calibri"/>
                <a:cs typeface="Calibri"/>
                <a:sym typeface="Calibri"/>
              </a:defRPr>
            </a:lvl3pPr>
            <a:lvl4pPr marL="1828800" marR="0" lvl="3" indent="-342900" algn="l">
              <a:lnSpc>
                <a:spcPct val="90000"/>
              </a:lnSpc>
              <a:spcBef>
                <a:spcPts val="500"/>
              </a:spcBef>
              <a:spcAft>
                <a:spcPts val="0"/>
              </a:spcAft>
              <a:buClr>
                <a:srgbClr val="374C81"/>
              </a:buClr>
              <a:buSzPts val="1800"/>
              <a:buFont typeface="Arial"/>
              <a:buChar char="•"/>
              <a:defRPr sz="1800" b="0" i="0" u="none" strike="noStrike" cap="none">
                <a:solidFill>
                  <a:srgbClr val="374C81"/>
                </a:solidFill>
                <a:latin typeface="Calibri"/>
                <a:ea typeface="Calibri"/>
                <a:cs typeface="Calibri"/>
                <a:sym typeface="Calibri"/>
              </a:defRPr>
            </a:lvl4pPr>
            <a:lvl5pPr marL="2286000" marR="0" lvl="4" indent="-342900" algn="l">
              <a:lnSpc>
                <a:spcPct val="90000"/>
              </a:lnSpc>
              <a:spcBef>
                <a:spcPts val="500"/>
              </a:spcBef>
              <a:spcAft>
                <a:spcPts val="0"/>
              </a:spcAft>
              <a:buClr>
                <a:srgbClr val="374C81"/>
              </a:buClr>
              <a:buSzPts val="1800"/>
              <a:buFont typeface="Arial"/>
              <a:buChar char="•"/>
              <a:defRPr sz="1800" b="0" i="0" u="none" strike="noStrike" cap="none">
                <a:solidFill>
                  <a:srgbClr val="374C8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1" name="Google Shape;141;p19"/>
          <p:cNvSpPr txBox="1">
            <a:spLocks noGrp="1"/>
          </p:cNvSpPr>
          <p:nvPr>
            <p:ph type="body" idx="3"/>
          </p:nvPr>
        </p:nvSpPr>
        <p:spPr>
          <a:xfrm>
            <a:off x="6172200" y="1681163"/>
            <a:ext cx="5183188" cy="823912"/>
          </a:xfrm>
          <a:prstGeom prst="rect">
            <a:avLst/>
          </a:prstGeom>
          <a:noFill/>
          <a:ln>
            <a:noFill/>
          </a:ln>
        </p:spPr>
        <p:txBody>
          <a:bodyPr spcFirstLastPara="1" wrap="square" lIns="91425" tIns="91425" rIns="91425" bIns="91425" anchor="b" anchorCtr="0"/>
          <a:lstStyle>
            <a:lvl1pPr marL="457200" marR="0" lvl="0" indent="-228600" algn="l">
              <a:lnSpc>
                <a:spcPct val="90000"/>
              </a:lnSpc>
              <a:spcBef>
                <a:spcPts val="1000"/>
              </a:spcBef>
              <a:spcAft>
                <a:spcPts val="0"/>
              </a:spcAft>
              <a:buClr>
                <a:srgbClr val="994C00"/>
              </a:buClr>
              <a:buSzPts val="2400"/>
              <a:buFont typeface="Noto Sans Symbols"/>
              <a:buNone/>
              <a:defRPr sz="2400" b="1" i="0" u="none" strike="noStrike" cap="none">
                <a:solidFill>
                  <a:srgbClr val="374C81"/>
                </a:solidFill>
                <a:latin typeface="Calibri"/>
                <a:ea typeface="Calibri"/>
                <a:cs typeface="Calibri"/>
                <a:sym typeface="Calibri"/>
              </a:defRPr>
            </a:lvl1pPr>
            <a:lvl2pPr marL="914400" marR="0" lvl="1" indent="-228600" algn="l">
              <a:lnSpc>
                <a:spcPct val="90000"/>
              </a:lnSpc>
              <a:spcBef>
                <a:spcPts val="500"/>
              </a:spcBef>
              <a:spcAft>
                <a:spcPts val="0"/>
              </a:spcAft>
              <a:buClr>
                <a:srgbClr val="994C00"/>
              </a:buClr>
              <a:buSzPts val="2000"/>
              <a:buFont typeface="Arial"/>
              <a:buNone/>
              <a:defRPr sz="2000" b="1" i="0" u="none" strike="noStrike" cap="none">
                <a:solidFill>
                  <a:srgbClr val="374C81"/>
                </a:solidFill>
                <a:latin typeface="Calibri"/>
                <a:ea typeface="Calibri"/>
                <a:cs typeface="Calibri"/>
                <a:sym typeface="Calibri"/>
              </a:defRPr>
            </a:lvl2pPr>
            <a:lvl3pPr marL="1371600" marR="0" lvl="2" indent="-228600" algn="l">
              <a:lnSpc>
                <a:spcPct val="90000"/>
              </a:lnSpc>
              <a:spcBef>
                <a:spcPts val="500"/>
              </a:spcBef>
              <a:spcAft>
                <a:spcPts val="0"/>
              </a:spcAft>
              <a:buClr>
                <a:srgbClr val="374C81"/>
              </a:buClr>
              <a:buSzPts val="1800"/>
              <a:buFont typeface="Arial"/>
              <a:buNone/>
              <a:defRPr sz="1800" b="1" i="0" u="none" strike="noStrike" cap="none">
                <a:solidFill>
                  <a:srgbClr val="374C81"/>
                </a:solidFill>
                <a:latin typeface="Calibri"/>
                <a:ea typeface="Calibri"/>
                <a:cs typeface="Calibri"/>
                <a:sym typeface="Calibri"/>
              </a:defRPr>
            </a:lvl3pPr>
            <a:lvl4pPr marL="1828800" marR="0" lvl="3" indent="-228600" algn="l">
              <a:lnSpc>
                <a:spcPct val="90000"/>
              </a:lnSpc>
              <a:spcBef>
                <a:spcPts val="500"/>
              </a:spcBef>
              <a:spcAft>
                <a:spcPts val="0"/>
              </a:spcAft>
              <a:buClr>
                <a:srgbClr val="374C81"/>
              </a:buClr>
              <a:buSzPts val="1600"/>
              <a:buFont typeface="Arial"/>
              <a:buNone/>
              <a:defRPr sz="1600" b="1" i="0" u="none" strike="noStrike" cap="none">
                <a:solidFill>
                  <a:srgbClr val="374C81"/>
                </a:solidFill>
                <a:latin typeface="Calibri"/>
                <a:ea typeface="Calibri"/>
                <a:cs typeface="Calibri"/>
                <a:sym typeface="Calibri"/>
              </a:defRPr>
            </a:lvl4pPr>
            <a:lvl5pPr marL="2286000" marR="0" lvl="4" indent="-228600" algn="l">
              <a:lnSpc>
                <a:spcPct val="90000"/>
              </a:lnSpc>
              <a:spcBef>
                <a:spcPts val="500"/>
              </a:spcBef>
              <a:spcAft>
                <a:spcPts val="0"/>
              </a:spcAft>
              <a:buClr>
                <a:srgbClr val="374C81"/>
              </a:buClr>
              <a:buSzPts val="1600"/>
              <a:buFont typeface="Arial"/>
              <a:buNone/>
              <a:defRPr sz="1600" b="1" i="0" u="none" strike="noStrike" cap="none">
                <a:solidFill>
                  <a:srgbClr val="374C81"/>
                </a:solidFill>
                <a:latin typeface="Calibri"/>
                <a:ea typeface="Calibri"/>
                <a:cs typeface="Calibri"/>
                <a:sym typeface="Calibri"/>
              </a:defRPr>
            </a:lvl5pPr>
            <a:lvl6pPr marL="2743200" marR="0" lvl="5" indent="-228600" algn="l">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142" name="Google Shape;142;p19"/>
          <p:cNvSpPr txBox="1">
            <a:spLocks noGrp="1"/>
          </p:cNvSpPr>
          <p:nvPr>
            <p:ph type="body" idx="4"/>
          </p:nvPr>
        </p:nvSpPr>
        <p:spPr>
          <a:xfrm>
            <a:off x="6172200" y="2505075"/>
            <a:ext cx="5183188" cy="3684588"/>
          </a:xfrm>
          <a:prstGeom prst="rect">
            <a:avLst/>
          </a:prstGeom>
          <a:noFill/>
          <a:ln>
            <a:noFill/>
          </a:ln>
        </p:spPr>
        <p:txBody>
          <a:bodyPr spcFirstLastPara="1" wrap="square" lIns="91425" tIns="91425" rIns="91425" bIns="91425" anchor="t" anchorCtr="0"/>
          <a:lstStyle>
            <a:lvl1pPr marL="457200" marR="0" lvl="0" indent="-406400" algn="l">
              <a:lnSpc>
                <a:spcPct val="90000"/>
              </a:lnSpc>
              <a:spcBef>
                <a:spcPts val="1000"/>
              </a:spcBef>
              <a:spcAft>
                <a:spcPts val="0"/>
              </a:spcAft>
              <a:buClr>
                <a:srgbClr val="994C00"/>
              </a:buClr>
              <a:buSzPts val="2800"/>
              <a:buFont typeface="Noto Sans Symbols"/>
              <a:buChar char="➢"/>
              <a:defRPr sz="2800" b="0" i="0" u="none" strike="noStrike" cap="none">
                <a:solidFill>
                  <a:srgbClr val="374C81"/>
                </a:solidFill>
                <a:latin typeface="Calibri"/>
                <a:ea typeface="Calibri"/>
                <a:cs typeface="Calibri"/>
                <a:sym typeface="Calibri"/>
              </a:defRPr>
            </a:lvl1pPr>
            <a:lvl2pPr marL="914400" marR="0" lvl="1" indent="-381000" algn="l">
              <a:lnSpc>
                <a:spcPct val="90000"/>
              </a:lnSpc>
              <a:spcBef>
                <a:spcPts val="500"/>
              </a:spcBef>
              <a:spcAft>
                <a:spcPts val="0"/>
              </a:spcAft>
              <a:buClr>
                <a:srgbClr val="994C00"/>
              </a:buClr>
              <a:buSzPts val="2400"/>
              <a:buFont typeface="Arial"/>
              <a:buChar char="•"/>
              <a:defRPr sz="2400" b="0" i="0" u="none" strike="noStrike" cap="none">
                <a:solidFill>
                  <a:srgbClr val="374C81"/>
                </a:solidFill>
                <a:latin typeface="Calibri"/>
                <a:ea typeface="Calibri"/>
                <a:cs typeface="Calibri"/>
                <a:sym typeface="Calibri"/>
              </a:defRPr>
            </a:lvl2pPr>
            <a:lvl3pPr marL="1371600" marR="0" lvl="2" indent="-355600" algn="l">
              <a:lnSpc>
                <a:spcPct val="90000"/>
              </a:lnSpc>
              <a:spcBef>
                <a:spcPts val="500"/>
              </a:spcBef>
              <a:spcAft>
                <a:spcPts val="0"/>
              </a:spcAft>
              <a:buClr>
                <a:srgbClr val="374C81"/>
              </a:buClr>
              <a:buSzPts val="2000"/>
              <a:buFont typeface="Arial"/>
              <a:buChar char="•"/>
              <a:defRPr sz="2000" b="0" i="0" u="none" strike="noStrike" cap="none">
                <a:solidFill>
                  <a:srgbClr val="374C81"/>
                </a:solidFill>
                <a:latin typeface="Calibri"/>
                <a:ea typeface="Calibri"/>
                <a:cs typeface="Calibri"/>
                <a:sym typeface="Calibri"/>
              </a:defRPr>
            </a:lvl3pPr>
            <a:lvl4pPr marL="1828800" marR="0" lvl="3" indent="-342900" algn="l">
              <a:lnSpc>
                <a:spcPct val="90000"/>
              </a:lnSpc>
              <a:spcBef>
                <a:spcPts val="500"/>
              </a:spcBef>
              <a:spcAft>
                <a:spcPts val="0"/>
              </a:spcAft>
              <a:buClr>
                <a:srgbClr val="374C81"/>
              </a:buClr>
              <a:buSzPts val="1800"/>
              <a:buFont typeface="Arial"/>
              <a:buChar char="•"/>
              <a:defRPr sz="1800" b="0" i="0" u="none" strike="noStrike" cap="none">
                <a:solidFill>
                  <a:srgbClr val="374C81"/>
                </a:solidFill>
                <a:latin typeface="Calibri"/>
                <a:ea typeface="Calibri"/>
                <a:cs typeface="Calibri"/>
                <a:sym typeface="Calibri"/>
              </a:defRPr>
            </a:lvl4pPr>
            <a:lvl5pPr marL="2286000" marR="0" lvl="4" indent="-342900" algn="l">
              <a:lnSpc>
                <a:spcPct val="90000"/>
              </a:lnSpc>
              <a:spcBef>
                <a:spcPts val="500"/>
              </a:spcBef>
              <a:spcAft>
                <a:spcPts val="0"/>
              </a:spcAft>
              <a:buClr>
                <a:srgbClr val="374C81"/>
              </a:buClr>
              <a:buSzPts val="1800"/>
              <a:buFont typeface="Arial"/>
              <a:buChar char="•"/>
              <a:defRPr sz="1800" b="0" i="0" u="none" strike="noStrike" cap="none">
                <a:solidFill>
                  <a:srgbClr val="374C8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3" name="Google Shape;143;p19"/>
          <p:cNvSpPr txBox="1">
            <a:spLocks noGrp="1"/>
          </p:cNvSpPr>
          <p:nvPr>
            <p:ph type="dt" idx="10"/>
          </p:nvPr>
        </p:nvSpPr>
        <p:spPr>
          <a:xfrm>
            <a:off x="838200" y="6356350"/>
            <a:ext cx="2743200" cy="365125"/>
          </a:xfrm>
          <a:prstGeom prst="rect">
            <a:avLst/>
          </a:prstGeom>
          <a:noFill/>
          <a:ln>
            <a:noFill/>
          </a:ln>
        </p:spPr>
        <p:txBody>
          <a:bodyPr spcFirstLastPara="1" wrap="square" lIns="91425" tIns="91425" rIns="91425" bIns="91425" anchor="ctr" anchorCtr="0"/>
          <a:lstStyle>
            <a:lvl1pPr marR="0" lvl="0" algn="l">
              <a:lnSpc>
                <a:spcPct val="100000"/>
              </a:lnSpc>
              <a:spcBef>
                <a:spcPts val="0"/>
              </a:spcBef>
              <a:spcAft>
                <a:spcPts val="0"/>
              </a:spcAft>
              <a:buClr>
                <a:schemeClr val="dk1"/>
              </a:buClr>
              <a:buSzPts val="1800"/>
              <a:buFont typeface="Calibri"/>
              <a:buNone/>
              <a:defRPr sz="1800">
                <a:solidFill>
                  <a:schemeClr val="dk1"/>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4" name="Google Shape;144;p19"/>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lstStyle>
            <a:lvl1pPr marR="0" lvl="0" algn="ctr">
              <a:lnSpc>
                <a:spcPct val="100000"/>
              </a:lnSpc>
              <a:spcBef>
                <a:spcPts val="0"/>
              </a:spcBef>
              <a:spcAft>
                <a:spcPts val="0"/>
              </a:spcAft>
              <a:buSzPts val="1400"/>
              <a:buNone/>
              <a:defRPr sz="1200">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5" name="Google Shape;145;p19"/>
          <p:cNvSpPr txBox="1">
            <a:spLocks noGrp="1"/>
          </p:cNvSpPr>
          <p:nvPr>
            <p:ph type="sldNum" idx="12"/>
          </p:nvPr>
        </p:nvSpPr>
        <p:spPr>
          <a:xfrm>
            <a:off x="9448800" y="40274"/>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50"/>
        <p:cNvGrpSpPr/>
        <p:nvPr/>
      </p:nvGrpSpPr>
      <p:grpSpPr>
        <a:xfrm>
          <a:off x="0" y="0"/>
          <a:ext cx="0" cy="0"/>
          <a:chOff x="0" y="0"/>
          <a:chExt cx="0" cy="0"/>
        </a:xfrm>
      </p:grpSpPr>
      <p:sp>
        <p:nvSpPr>
          <p:cNvPr id="151" name="Google Shape;151;p21"/>
          <p:cNvSpPr txBox="1">
            <a:spLocks noGrp="1"/>
          </p:cNvSpPr>
          <p:nvPr>
            <p:ph type="title"/>
          </p:nvPr>
        </p:nvSpPr>
        <p:spPr>
          <a:xfrm>
            <a:off x="839788" y="457200"/>
            <a:ext cx="3932237" cy="1600200"/>
          </a:xfrm>
          <a:prstGeom prst="rect">
            <a:avLst/>
          </a:prstGeom>
          <a:noFill/>
          <a:ln>
            <a:noFill/>
          </a:ln>
        </p:spPr>
        <p:txBody>
          <a:bodyPr spcFirstLastPara="1" wrap="square" lIns="91425" tIns="91425" rIns="91425" bIns="91425" anchor="b" anchorCtr="0"/>
          <a:lstStyle>
            <a:lvl1pPr marR="0" lvl="0" algn="l">
              <a:lnSpc>
                <a:spcPct val="90000"/>
              </a:lnSpc>
              <a:spcBef>
                <a:spcPts val="0"/>
              </a:spcBef>
              <a:spcAft>
                <a:spcPts val="0"/>
              </a:spcAft>
              <a:buClr>
                <a:schemeClr val="lt1"/>
              </a:buClr>
              <a:buSzPts val="3200"/>
              <a:buFont typeface="Cambria"/>
              <a:buNone/>
              <a:defRPr sz="3200" b="1" i="0" u="none" strike="noStrike" cap="none">
                <a:solidFill>
                  <a:schemeClr val="lt1"/>
                </a:solidFill>
                <a:latin typeface="Cambria"/>
                <a:ea typeface="Cambria"/>
                <a:cs typeface="Cambria"/>
                <a:sym typeface="Cambr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152" name="Google Shape;152;p21"/>
          <p:cNvSpPr txBox="1">
            <a:spLocks noGrp="1"/>
          </p:cNvSpPr>
          <p:nvPr>
            <p:ph type="body" idx="1"/>
          </p:nvPr>
        </p:nvSpPr>
        <p:spPr>
          <a:xfrm>
            <a:off x="5183188" y="987425"/>
            <a:ext cx="6172200" cy="4873625"/>
          </a:xfrm>
          <a:prstGeom prst="rect">
            <a:avLst/>
          </a:prstGeom>
          <a:noFill/>
          <a:ln>
            <a:noFill/>
          </a:ln>
        </p:spPr>
        <p:txBody>
          <a:bodyPr spcFirstLastPara="1" wrap="square" lIns="91425" tIns="91425" rIns="91425" bIns="91425" anchor="t" anchorCtr="0"/>
          <a:lstStyle>
            <a:lvl1pPr marL="457200" marR="0" lvl="0" indent="-431800" algn="l">
              <a:lnSpc>
                <a:spcPct val="90000"/>
              </a:lnSpc>
              <a:spcBef>
                <a:spcPts val="1000"/>
              </a:spcBef>
              <a:spcAft>
                <a:spcPts val="0"/>
              </a:spcAft>
              <a:buClr>
                <a:srgbClr val="994C00"/>
              </a:buClr>
              <a:buSzPts val="3200"/>
              <a:buFont typeface="Noto Sans Symbols"/>
              <a:buChar char="➢"/>
              <a:defRPr sz="3200" b="0" i="0" u="none" strike="noStrike" cap="none">
                <a:solidFill>
                  <a:srgbClr val="374C81"/>
                </a:solidFill>
                <a:latin typeface="Calibri"/>
                <a:ea typeface="Calibri"/>
                <a:cs typeface="Calibri"/>
                <a:sym typeface="Calibri"/>
              </a:defRPr>
            </a:lvl1pPr>
            <a:lvl2pPr marL="914400" marR="0" lvl="1" indent="-406400" algn="l">
              <a:lnSpc>
                <a:spcPct val="90000"/>
              </a:lnSpc>
              <a:spcBef>
                <a:spcPts val="500"/>
              </a:spcBef>
              <a:spcAft>
                <a:spcPts val="0"/>
              </a:spcAft>
              <a:buClr>
                <a:srgbClr val="994C00"/>
              </a:buClr>
              <a:buSzPts val="2800"/>
              <a:buFont typeface="Arial"/>
              <a:buChar char="•"/>
              <a:defRPr sz="2800" b="0" i="0" u="none" strike="noStrike" cap="none">
                <a:solidFill>
                  <a:srgbClr val="374C81"/>
                </a:solidFill>
                <a:latin typeface="Calibri"/>
                <a:ea typeface="Calibri"/>
                <a:cs typeface="Calibri"/>
                <a:sym typeface="Calibri"/>
              </a:defRPr>
            </a:lvl2pPr>
            <a:lvl3pPr marL="1371600" marR="0" lvl="2" indent="-381000" algn="l">
              <a:lnSpc>
                <a:spcPct val="90000"/>
              </a:lnSpc>
              <a:spcBef>
                <a:spcPts val="500"/>
              </a:spcBef>
              <a:spcAft>
                <a:spcPts val="0"/>
              </a:spcAft>
              <a:buClr>
                <a:srgbClr val="374C81"/>
              </a:buClr>
              <a:buSzPts val="2400"/>
              <a:buFont typeface="Arial"/>
              <a:buChar char="•"/>
              <a:defRPr sz="2400" b="0" i="0" u="none" strike="noStrike" cap="none">
                <a:solidFill>
                  <a:srgbClr val="374C81"/>
                </a:solidFill>
                <a:latin typeface="Calibri"/>
                <a:ea typeface="Calibri"/>
                <a:cs typeface="Calibri"/>
                <a:sym typeface="Calibri"/>
              </a:defRPr>
            </a:lvl3pPr>
            <a:lvl4pPr marL="1828800" marR="0" lvl="3" indent="-355600" algn="l">
              <a:lnSpc>
                <a:spcPct val="90000"/>
              </a:lnSpc>
              <a:spcBef>
                <a:spcPts val="500"/>
              </a:spcBef>
              <a:spcAft>
                <a:spcPts val="0"/>
              </a:spcAft>
              <a:buClr>
                <a:srgbClr val="374C81"/>
              </a:buClr>
              <a:buSzPts val="2000"/>
              <a:buFont typeface="Arial"/>
              <a:buChar char="•"/>
              <a:defRPr sz="2000" b="0" i="0" u="none" strike="noStrike" cap="none">
                <a:solidFill>
                  <a:srgbClr val="374C81"/>
                </a:solidFill>
                <a:latin typeface="Calibri"/>
                <a:ea typeface="Calibri"/>
                <a:cs typeface="Calibri"/>
                <a:sym typeface="Calibri"/>
              </a:defRPr>
            </a:lvl4pPr>
            <a:lvl5pPr marL="2286000" marR="0" lvl="4" indent="-355600" algn="l">
              <a:lnSpc>
                <a:spcPct val="90000"/>
              </a:lnSpc>
              <a:spcBef>
                <a:spcPts val="500"/>
              </a:spcBef>
              <a:spcAft>
                <a:spcPts val="0"/>
              </a:spcAft>
              <a:buClr>
                <a:srgbClr val="374C81"/>
              </a:buClr>
              <a:buSzPts val="2000"/>
              <a:buFont typeface="Arial"/>
              <a:buChar char="•"/>
              <a:defRPr sz="2000" b="0" i="0" u="none" strike="noStrike" cap="none">
                <a:solidFill>
                  <a:srgbClr val="374C81"/>
                </a:solidFill>
                <a:latin typeface="Calibri"/>
                <a:ea typeface="Calibri"/>
                <a:cs typeface="Calibri"/>
                <a:sym typeface="Calibri"/>
              </a:defRPr>
            </a:lvl5pPr>
            <a:lvl6pPr marL="2743200" marR="0" lvl="5"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53" name="Google Shape;153;p21"/>
          <p:cNvSpPr txBox="1">
            <a:spLocks noGrp="1"/>
          </p:cNvSpPr>
          <p:nvPr>
            <p:ph type="body" idx="2"/>
          </p:nvPr>
        </p:nvSpPr>
        <p:spPr>
          <a:xfrm>
            <a:off x="839788" y="2057400"/>
            <a:ext cx="3932237" cy="3811588"/>
          </a:xfrm>
          <a:prstGeom prst="rect">
            <a:avLst/>
          </a:prstGeom>
          <a:noFill/>
          <a:ln>
            <a:noFill/>
          </a:ln>
        </p:spPr>
        <p:txBody>
          <a:bodyPr spcFirstLastPara="1" wrap="square" lIns="91425" tIns="91425" rIns="91425" bIns="91425" anchor="t" anchorCtr="0"/>
          <a:lstStyle>
            <a:lvl1pPr marL="457200" marR="0" lvl="0" indent="-228600" algn="l">
              <a:lnSpc>
                <a:spcPct val="90000"/>
              </a:lnSpc>
              <a:spcBef>
                <a:spcPts val="1000"/>
              </a:spcBef>
              <a:spcAft>
                <a:spcPts val="0"/>
              </a:spcAft>
              <a:buClr>
                <a:srgbClr val="994C00"/>
              </a:buClr>
              <a:buSzPts val="1600"/>
              <a:buFont typeface="Noto Sans Symbols"/>
              <a:buNone/>
              <a:defRPr sz="1600" b="0" i="0" u="none" strike="noStrike" cap="none">
                <a:solidFill>
                  <a:srgbClr val="374C81"/>
                </a:solidFill>
                <a:latin typeface="Calibri"/>
                <a:ea typeface="Calibri"/>
                <a:cs typeface="Calibri"/>
                <a:sym typeface="Calibri"/>
              </a:defRPr>
            </a:lvl1pPr>
            <a:lvl2pPr marL="914400" marR="0" lvl="1" indent="-228600" algn="l">
              <a:lnSpc>
                <a:spcPct val="90000"/>
              </a:lnSpc>
              <a:spcBef>
                <a:spcPts val="500"/>
              </a:spcBef>
              <a:spcAft>
                <a:spcPts val="0"/>
              </a:spcAft>
              <a:buClr>
                <a:srgbClr val="994C00"/>
              </a:buClr>
              <a:buSzPts val="1400"/>
              <a:buFont typeface="Arial"/>
              <a:buNone/>
              <a:defRPr sz="1400" b="0" i="0" u="none" strike="noStrike" cap="none">
                <a:solidFill>
                  <a:srgbClr val="374C81"/>
                </a:solidFill>
                <a:latin typeface="Calibri"/>
                <a:ea typeface="Calibri"/>
                <a:cs typeface="Calibri"/>
                <a:sym typeface="Calibri"/>
              </a:defRPr>
            </a:lvl2pPr>
            <a:lvl3pPr marL="1371600" marR="0" lvl="2" indent="-228600" algn="l">
              <a:lnSpc>
                <a:spcPct val="90000"/>
              </a:lnSpc>
              <a:spcBef>
                <a:spcPts val="500"/>
              </a:spcBef>
              <a:spcAft>
                <a:spcPts val="0"/>
              </a:spcAft>
              <a:buClr>
                <a:srgbClr val="374C81"/>
              </a:buClr>
              <a:buSzPts val="1200"/>
              <a:buFont typeface="Arial"/>
              <a:buNone/>
              <a:defRPr sz="1200" b="0" i="0" u="none" strike="noStrike" cap="none">
                <a:solidFill>
                  <a:srgbClr val="374C81"/>
                </a:solidFill>
                <a:latin typeface="Calibri"/>
                <a:ea typeface="Calibri"/>
                <a:cs typeface="Calibri"/>
                <a:sym typeface="Calibri"/>
              </a:defRPr>
            </a:lvl3pPr>
            <a:lvl4pPr marL="1828800" marR="0" lvl="3" indent="-228600" algn="l">
              <a:lnSpc>
                <a:spcPct val="90000"/>
              </a:lnSpc>
              <a:spcBef>
                <a:spcPts val="500"/>
              </a:spcBef>
              <a:spcAft>
                <a:spcPts val="0"/>
              </a:spcAft>
              <a:buClr>
                <a:srgbClr val="374C81"/>
              </a:buClr>
              <a:buSzPts val="1000"/>
              <a:buFont typeface="Arial"/>
              <a:buNone/>
              <a:defRPr sz="1000" b="0" i="0" u="none" strike="noStrike" cap="none">
                <a:solidFill>
                  <a:srgbClr val="374C81"/>
                </a:solidFill>
                <a:latin typeface="Calibri"/>
                <a:ea typeface="Calibri"/>
                <a:cs typeface="Calibri"/>
                <a:sym typeface="Calibri"/>
              </a:defRPr>
            </a:lvl4pPr>
            <a:lvl5pPr marL="2286000" marR="0" lvl="4" indent="-228600" algn="l">
              <a:lnSpc>
                <a:spcPct val="90000"/>
              </a:lnSpc>
              <a:spcBef>
                <a:spcPts val="500"/>
              </a:spcBef>
              <a:spcAft>
                <a:spcPts val="0"/>
              </a:spcAft>
              <a:buClr>
                <a:srgbClr val="374C81"/>
              </a:buClr>
              <a:buSzPts val="1000"/>
              <a:buFont typeface="Arial"/>
              <a:buNone/>
              <a:defRPr sz="1000" b="0" i="0" u="none" strike="noStrike" cap="none">
                <a:solidFill>
                  <a:srgbClr val="374C81"/>
                </a:solidFill>
                <a:latin typeface="Calibri"/>
                <a:ea typeface="Calibri"/>
                <a:cs typeface="Calibri"/>
                <a:sym typeface="Calibri"/>
              </a:defRPr>
            </a:lvl5pPr>
            <a:lvl6pPr marL="2743200" marR="0" lvl="5" indent="-228600" algn="l">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3200400" marR="0" lvl="6" indent="-228600" algn="l">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657600" marR="0" lvl="7" indent="-228600" algn="l">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4114800" marR="0" lvl="8" indent="-228600" algn="l">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154" name="Google Shape;154;p21"/>
          <p:cNvSpPr txBox="1">
            <a:spLocks noGrp="1"/>
          </p:cNvSpPr>
          <p:nvPr>
            <p:ph type="dt" idx="10"/>
          </p:nvPr>
        </p:nvSpPr>
        <p:spPr>
          <a:xfrm>
            <a:off x="838200" y="6356350"/>
            <a:ext cx="2743200" cy="365125"/>
          </a:xfrm>
          <a:prstGeom prst="rect">
            <a:avLst/>
          </a:prstGeom>
          <a:noFill/>
          <a:ln>
            <a:noFill/>
          </a:ln>
        </p:spPr>
        <p:txBody>
          <a:bodyPr spcFirstLastPara="1" wrap="square" lIns="91425" tIns="91425" rIns="91425" bIns="91425" anchor="ctr" anchorCtr="0"/>
          <a:lstStyle>
            <a:lvl1pPr marR="0" lvl="0" algn="l">
              <a:lnSpc>
                <a:spcPct val="100000"/>
              </a:lnSpc>
              <a:spcBef>
                <a:spcPts val="0"/>
              </a:spcBef>
              <a:spcAft>
                <a:spcPts val="0"/>
              </a:spcAft>
              <a:buClr>
                <a:schemeClr val="dk1"/>
              </a:buClr>
              <a:buSzPts val="1800"/>
              <a:buFont typeface="Calibri"/>
              <a:buNone/>
              <a:defRPr sz="1800">
                <a:solidFill>
                  <a:schemeClr val="dk1"/>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55" name="Google Shape;155;p21"/>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lstStyle>
            <a:lvl1pPr marR="0" lvl="0" algn="ctr">
              <a:lnSpc>
                <a:spcPct val="100000"/>
              </a:lnSpc>
              <a:spcBef>
                <a:spcPts val="0"/>
              </a:spcBef>
              <a:spcAft>
                <a:spcPts val="0"/>
              </a:spcAft>
              <a:buSzPts val="1400"/>
              <a:buNone/>
              <a:defRPr sz="1200">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56" name="Google Shape;156;p21"/>
          <p:cNvSpPr txBox="1">
            <a:spLocks noGrp="1"/>
          </p:cNvSpPr>
          <p:nvPr>
            <p:ph type="sldNum" idx="12"/>
          </p:nvPr>
        </p:nvSpPr>
        <p:spPr>
          <a:xfrm>
            <a:off x="9448800" y="40274"/>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157"/>
        <p:cNvGrpSpPr/>
        <p:nvPr/>
      </p:nvGrpSpPr>
      <p:grpSpPr>
        <a:xfrm>
          <a:off x="0" y="0"/>
          <a:ext cx="0" cy="0"/>
          <a:chOff x="0" y="0"/>
          <a:chExt cx="0" cy="0"/>
        </a:xfrm>
      </p:grpSpPr>
      <p:sp>
        <p:nvSpPr>
          <p:cNvPr id="158" name="Google Shape;158;p22"/>
          <p:cNvSpPr/>
          <p:nvPr/>
        </p:nvSpPr>
        <p:spPr>
          <a:xfrm>
            <a:off x="0" y="295422"/>
            <a:ext cx="12192000" cy="1761978"/>
          </a:xfrm>
          <a:prstGeom prst="rect">
            <a:avLst/>
          </a:prstGeom>
          <a:solidFill>
            <a:schemeClr val="accent1"/>
          </a:solidFill>
          <a:ln w="12700" cap="flat" cmpd="sng">
            <a:solidFill>
              <a:srgbClr val="364A7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9" name="Google Shape;159;p22"/>
          <p:cNvSpPr txBox="1">
            <a:spLocks noGrp="1"/>
          </p:cNvSpPr>
          <p:nvPr>
            <p:ph type="title"/>
          </p:nvPr>
        </p:nvSpPr>
        <p:spPr>
          <a:xfrm>
            <a:off x="839788" y="457200"/>
            <a:ext cx="3932237" cy="1600200"/>
          </a:xfrm>
          <a:prstGeom prst="rect">
            <a:avLst/>
          </a:prstGeom>
          <a:noFill/>
          <a:ln>
            <a:noFill/>
          </a:ln>
        </p:spPr>
        <p:txBody>
          <a:bodyPr spcFirstLastPara="1" wrap="square" lIns="91425" tIns="91425" rIns="91425" bIns="91425" anchor="b" anchorCtr="0"/>
          <a:lstStyle>
            <a:lvl1pPr marR="0" lvl="0" algn="l">
              <a:lnSpc>
                <a:spcPct val="90000"/>
              </a:lnSpc>
              <a:spcBef>
                <a:spcPts val="0"/>
              </a:spcBef>
              <a:spcAft>
                <a:spcPts val="0"/>
              </a:spcAft>
              <a:buClr>
                <a:schemeClr val="lt1"/>
              </a:buClr>
              <a:buSzPts val="3200"/>
              <a:buFont typeface="Cambria"/>
              <a:buNone/>
              <a:defRPr sz="3200" b="1" i="0" u="none" strike="noStrike" cap="none">
                <a:solidFill>
                  <a:schemeClr val="lt1"/>
                </a:solidFill>
                <a:latin typeface="Cambria"/>
                <a:ea typeface="Cambria"/>
                <a:cs typeface="Cambria"/>
                <a:sym typeface="Cambr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160" name="Google Shape;160;p22"/>
          <p:cNvSpPr>
            <a:spLocks noGrp="1"/>
          </p:cNvSpPr>
          <p:nvPr>
            <p:ph type="pic" idx="2"/>
          </p:nvPr>
        </p:nvSpPr>
        <p:spPr>
          <a:xfrm>
            <a:off x="5183188" y="987425"/>
            <a:ext cx="6172200" cy="4873625"/>
          </a:xfrm>
          <a:prstGeom prst="rect">
            <a:avLst/>
          </a:prstGeom>
          <a:noFill/>
          <a:ln>
            <a:noFill/>
          </a:ln>
        </p:spPr>
        <p:txBody>
          <a:bodyPr spcFirstLastPara="1" wrap="square" lIns="91425" tIns="91425" rIns="91425" bIns="91425" anchor="t" anchorCtr="0"/>
          <a:lstStyle>
            <a:lvl1pPr marR="0" lvl="0" algn="l" rtl="0">
              <a:lnSpc>
                <a:spcPct val="90000"/>
              </a:lnSpc>
              <a:spcBef>
                <a:spcPts val="1000"/>
              </a:spcBef>
              <a:spcAft>
                <a:spcPts val="0"/>
              </a:spcAft>
              <a:buClr>
                <a:srgbClr val="994C00"/>
              </a:buClr>
              <a:buSzPts val="3200"/>
              <a:buFont typeface="Noto Sans Symbols"/>
              <a:buNone/>
              <a:defRPr sz="3200" b="0" i="0" u="none" strike="noStrike" cap="none">
                <a:solidFill>
                  <a:srgbClr val="374C81"/>
                </a:solidFill>
                <a:latin typeface="Calibri"/>
                <a:ea typeface="Calibri"/>
                <a:cs typeface="Calibri"/>
                <a:sym typeface="Calibri"/>
              </a:defRPr>
            </a:lvl1pPr>
            <a:lvl2pPr marR="0" lvl="1" algn="l" rtl="0">
              <a:lnSpc>
                <a:spcPct val="90000"/>
              </a:lnSpc>
              <a:spcBef>
                <a:spcPts val="500"/>
              </a:spcBef>
              <a:spcAft>
                <a:spcPts val="0"/>
              </a:spcAft>
              <a:buClr>
                <a:srgbClr val="994C00"/>
              </a:buClr>
              <a:buSzPts val="2800"/>
              <a:buFont typeface="Arial"/>
              <a:buNone/>
              <a:defRPr sz="2800" b="0" i="0" u="none" strike="noStrike" cap="none">
                <a:solidFill>
                  <a:srgbClr val="374C81"/>
                </a:solidFill>
                <a:latin typeface="Calibri"/>
                <a:ea typeface="Calibri"/>
                <a:cs typeface="Calibri"/>
                <a:sym typeface="Calibri"/>
              </a:defRPr>
            </a:lvl2pPr>
            <a:lvl3pPr marR="0" lvl="2" algn="l" rtl="0">
              <a:lnSpc>
                <a:spcPct val="90000"/>
              </a:lnSpc>
              <a:spcBef>
                <a:spcPts val="500"/>
              </a:spcBef>
              <a:spcAft>
                <a:spcPts val="0"/>
              </a:spcAft>
              <a:buClr>
                <a:srgbClr val="374C81"/>
              </a:buClr>
              <a:buSzPts val="2400"/>
              <a:buFont typeface="Arial"/>
              <a:buNone/>
              <a:defRPr sz="2400" b="0" i="0" u="none" strike="noStrike" cap="none">
                <a:solidFill>
                  <a:srgbClr val="374C81"/>
                </a:solidFill>
                <a:latin typeface="Calibri"/>
                <a:ea typeface="Calibri"/>
                <a:cs typeface="Calibri"/>
                <a:sym typeface="Calibri"/>
              </a:defRPr>
            </a:lvl3pPr>
            <a:lvl4pPr marR="0" lvl="3" algn="l" rtl="0">
              <a:lnSpc>
                <a:spcPct val="90000"/>
              </a:lnSpc>
              <a:spcBef>
                <a:spcPts val="500"/>
              </a:spcBef>
              <a:spcAft>
                <a:spcPts val="0"/>
              </a:spcAft>
              <a:buClr>
                <a:srgbClr val="374C81"/>
              </a:buClr>
              <a:buSzPts val="2000"/>
              <a:buFont typeface="Arial"/>
              <a:buNone/>
              <a:defRPr sz="2000" b="0" i="0" u="none" strike="noStrike" cap="none">
                <a:solidFill>
                  <a:srgbClr val="374C81"/>
                </a:solidFill>
                <a:latin typeface="Calibri"/>
                <a:ea typeface="Calibri"/>
                <a:cs typeface="Calibri"/>
                <a:sym typeface="Calibri"/>
              </a:defRPr>
            </a:lvl4pPr>
            <a:lvl5pPr marR="0" lvl="4" algn="l" rtl="0">
              <a:lnSpc>
                <a:spcPct val="90000"/>
              </a:lnSpc>
              <a:spcBef>
                <a:spcPts val="500"/>
              </a:spcBef>
              <a:spcAft>
                <a:spcPts val="0"/>
              </a:spcAft>
              <a:buClr>
                <a:srgbClr val="374C81"/>
              </a:buClr>
              <a:buSzPts val="2000"/>
              <a:buFont typeface="Arial"/>
              <a:buNone/>
              <a:defRPr sz="2000" b="0" i="0" u="none" strike="noStrike" cap="none">
                <a:solidFill>
                  <a:srgbClr val="374C8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61" name="Google Shape;161;p22"/>
          <p:cNvSpPr txBox="1">
            <a:spLocks noGrp="1"/>
          </p:cNvSpPr>
          <p:nvPr>
            <p:ph type="body" idx="1"/>
          </p:nvPr>
        </p:nvSpPr>
        <p:spPr>
          <a:xfrm>
            <a:off x="839788" y="2057400"/>
            <a:ext cx="3932237" cy="3811588"/>
          </a:xfrm>
          <a:prstGeom prst="rect">
            <a:avLst/>
          </a:prstGeom>
          <a:noFill/>
          <a:ln>
            <a:noFill/>
          </a:ln>
        </p:spPr>
        <p:txBody>
          <a:bodyPr spcFirstLastPara="1" wrap="square" lIns="91425" tIns="91425" rIns="91425" bIns="91425" anchor="t" anchorCtr="0"/>
          <a:lstStyle>
            <a:lvl1pPr marL="457200" marR="0" lvl="0" indent="-228600" algn="l">
              <a:lnSpc>
                <a:spcPct val="90000"/>
              </a:lnSpc>
              <a:spcBef>
                <a:spcPts val="1000"/>
              </a:spcBef>
              <a:spcAft>
                <a:spcPts val="0"/>
              </a:spcAft>
              <a:buClr>
                <a:srgbClr val="994C00"/>
              </a:buClr>
              <a:buSzPts val="1600"/>
              <a:buFont typeface="Noto Sans Symbols"/>
              <a:buNone/>
              <a:defRPr sz="1600" b="0" i="0" u="none" strike="noStrike" cap="none">
                <a:solidFill>
                  <a:srgbClr val="374C81"/>
                </a:solidFill>
                <a:latin typeface="Calibri"/>
                <a:ea typeface="Calibri"/>
                <a:cs typeface="Calibri"/>
                <a:sym typeface="Calibri"/>
              </a:defRPr>
            </a:lvl1pPr>
            <a:lvl2pPr marL="914400" marR="0" lvl="1" indent="-228600" algn="l">
              <a:lnSpc>
                <a:spcPct val="90000"/>
              </a:lnSpc>
              <a:spcBef>
                <a:spcPts val="500"/>
              </a:spcBef>
              <a:spcAft>
                <a:spcPts val="0"/>
              </a:spcAft>
              <a:buClr>
                <a:srgbClr val="994C00"/>
              </a:buClr>
              <a:buSzPts val="1400"/>
              <a:buFont typeface="Arial"/>
              <a:buNone/>
              <a:defRPr sz="1400" b="0" i="0" u="none" strike="noStrike" cap="none">
                <a:solidFill>
                  <a:srgbClr val="374C81"/>
                </a:solidFill>
                <a:latin typeface="Calibri"/>
                <a:ea typeface="Calibri"/>
                <a:cs typeface="Calibri"/>
                <a:sym typeface="Calibri"/>
              </a:defRPr>
            </a:lvl2pPr>
            <a:lvl3pPr marL="1371600" marR="0" lvl="2" indent="-228600" algn="l">
              <a:lnSpc>
                <a:spcPct val="90000"/>
              </a:lnSpc>
              <a:spcBef>
                <a:spcPts val="500"/>
              </a:spcBef>
              <a:spcAft>
                <a:spcPts val="0"/>
              </a:spcAft>
              <a:buClr>
                <a:srgbClr val="374C81"/>
              </a:buClr>
              <a:buSzPts val="1200"/>
              <a:buFont typeface="Arial"/>
              <a:buNone/>
              <a:defRPr sz="1200" b="0" i="0" u="none" strike="noStrike" cap="none">
                <a:solidFill>
                  <a:srgbClr val="374C81"/>
                </a:solidFill>
                <a:latin typeface="Calibri"/>
                <a:ea typeface="Calibri"/>
                <a:cs typeface="Calibri"/>
                <a:sym typeface="Calibri"/>
              </a:defRPr>
            </a:lvl3pPr>
            <a:lvl4pPr marL="1828800" marR="0" lvl="3" indent="-228600" algn="l">
              <a:lnSpc>
                <a:spcPct val="90000"/>
              </a:lnSpc>
              <a:spcBef>
                <a:spcPts val="500"/>
              </a:spcBef>
              <a:spcAft>
                <a:spcPts val="0"/>
              </a:spcAft>
              <a:buClr>
                <a:srgbClr val="374C81"/>
              </a:buClr>
              <a:buSzPts val="1000"/>
              <a:buFont typeface="Arial"/>
              <a:buNone/>
              <a:defRPr sz="1000" b="0" i="0" u="none" strike="noStrike" cap="none">
                <a:solidFill>
                  <a:srgbClr val="374C81"/>
                </a:solidFill>
                <a:latin typeface="Calibri"/>
                <a:ea typeface="Calibri"/>
                <a:cs typeface="Calibri"/>
                <a:sym typeface="Calibri"/>
              </a:defRPr>
            </a:lvl4pPr>
            <a:lvl5pPr marL="2286000" marR="0" lvl="4" indent="-228600" algn="l">
              <a:lnSpc>
                <a:spcPct val="90000"/>
              </a:lnSpc>
              <a:spcBef>
                <a:spcPts val="500"/>
              </a:spcBef>
              <a:spcAft>
                <a:spcPts val="0"/>
              </a:spcAft>
              <a:buClr>
                <a:srgbClr val="374C81"/>
              </a:buClr>
              <a:buSzPts val="1000"/>
              <a:buFont typeface="Arial"/>
              <a:buNone/>
              <a:defRPr sz="1000" b="0" i="0" u="none" strike="noStrike" cap="none">
                <a:solidFill>
                  <a:srgbClr val="374C81"/>
                </a:solidFill>
                <a:latin typeface="Calibri"/>
                <a:ea typeface="Calibri"/>
                <a:cs typeface="Calibri"/>
                <a:sym typeface="Calibri"/>
              </a:defRPr>
            </a:lvl5pPr>
            <a:lvl6pPr marL="2743200" marR="0" lvl="5" indent="-228600" algn="l">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3200400" marR="0" lvl="6" indent="-228600" algn="l">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657600" marR="0" lvl="7" indent="-228600" algn="l">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4114800" marR="0" lvl="8" indent="-228600" algn="l">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162" name="Google Shape;162;p22"/>
          <p:cNvSpPr txBox="1">
            <a:spLocks noGrp="1"/>
          </p:cNvSpPr>
          <p:nvPr>
            <p:ph type="dt" idx="10"/>
          </p:nvPr>
        </p:nvSpPr>
        <p:spPr>
          <a:xfrm>
            <a:off x="838200" y="6356350"/>
            <a:ext cx="2743200" cy="365125"/>
          </a:xfrm>
          <a:prstGeom prst="rect">
            <a:avLst/>
          </a:prstGeom>
          <a:noFill/>
          <a:ln>
            <a:noFill/>
          </a:ln>
        </p:spPr>
        <p:txBody>
          <a:bodyPr spcFirstLastPara="1" wrap="square" lIns="91425" tIns="91425" rIns="91425" bIns="91425" anchor="ctr" anchorCtr="0"/>
          <a:lstStyle>
            <a:lvl1pPr marR="0" lvl="0" algn="l">
              <a:lnSpc>
                <a:spcPct val="100000"/>
              </a:lnSpc>
              <a:spcBef>
                <a:spcPts val="0"/>
              </a:spcBef>
              <a:spcAft>
                <a:spcPts val="0"/>
              </a:spcAft>
              <a:buClr>
                <a:schemeClr val="dk1"/>
              </a:buClr>
              <a:buSzPts val="1800"/>
              <a:buFont typeface="Calibri"/>
              <a:buNone/>
              <a:defRPr sz="1800">
                <a:solidFill>
                  <a:schemeClr val="dk1"/>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63" name="Google Shape;163;p22"/>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lstStyle>
            <a:lvl1pPr marR="0" lvl="0" algn="ctr">
              <a:lnSpc>
                <a:spcPct val="100000"/>
              </a:lnSpc>
              <a:spcBef>
                <a:spcPts val="0"/>
              </a:spcBef>
              <a:spcAft>
                <a:spcPts val="0"/>
              </a:spcAft>
              <a:buSzPts val="1400"/>
              <a:buNone/>
              <a:defRPr sz="1200">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64" name="Google Shape;164;p22"/>
          <p:cNvSpPr txBox="1">
            <a:spLocks noGrp="1"/>
          </p:cNvSpPr>
          <p:nvPr>
            <p:ph type="sldNum" idx="12"/>
          </p:nvPr>
        </p:nvSpPr>
        <p:spPr>
          <a:xfrm>
            <a:off x="9448800" y="40274"/>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65"/>
        <p:cNvGrpSpPr/>
        <p:nvPr/>
      </p:nvGrpSpPr>
      <p:grpSpPr>
        <a:xfrm>
          <a:off x="0" y="0"/>
          <a:ext cx="0" cy="0"/>
          <a:chOff x="0" y="0"/>
          <a:chExt cx="0" cy="0"/>
        </a:xfrm>
      </p:grpSpPr>
      <p:sp>
        <p:nvSpPr>
          <p:cNvPr id="166" name="Google Shape;166;p23"/>
          <p:cNvSpPr txBox="1">
            <a:spLocks noGrp="1"/>
          </p:cNvSpPr>
          <p:nvPr>
            <p:ph type="title"/>
          </p:nvPr>
        </p:nvSpPr>
        <p:spPr>
          <a:xfrm>
            <a:off x="838200" y="365125"/>
            <a:ext cx="10515600" cy="1325563"/>
          </a:xfrm>
          <a:prstGeom prst="rect">
            <a:avLst/>
          </a:prstGeom>
          <a:noFill/>
          <a:ln>
            <a:noFill/>
          </a:ln>
        </p:spPr>
        <p:txBody>
          <a:bodyPr spcFirstLastPara="1" wrap="square" lIns="91425" tIns="91425" rIns="91425" bIns="91425" anchor="ctr" anchorCtr="0"/>
          <a:lstStyle>
            <a:lvl1pPr marR="0" lvl="0" algn="l">
              <a:lnSpc>
                <a:spcPct val="90000"/>
              </a:lnSpc>
              <a:spcBef>
                <a:spcPts val="0"/>
              </a:spcBef>
              <a:spcAft>
                <a:spcPts val="0"/>
              </a:spcAft>
              <a:buClr>
                <a:schemeClr val="lt1"/>
              </a:buClr>
              <a:buSzPts val="4400"/>
              <a:buFont typeface="Cambria"/>
              <a:buNone/>
              <a:defRPr sz="4400" b="1" i="0" u="none" strike="noStrike" cap="none">
                <a:solidFill>
                  <a:schemeClr val="lt1"/>
                </a:solidFill>
                <a:latin typeface="Cambria"/>
                <a:ea typeface="Cambria"/>
                <a:cs typeface="Cambria"/>
                <a:sym typeface="Cambr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167" name="Google Shape;167;p2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91425" rIns="91425" bIns="91425" anchor="t" anchorCtr="0"/>
          <a:lstStyle>
            <a:lvl1pPr marL="457200" marR="0" lvl="0" indent="-406400" algn="l">
              <a:lnSpc>
                <a:spcPct val="90000"/>
              </a:lnSpc>
              <a:spcBef>
                <a:spcPts val="1000"/>
              </a:spcBef>
              <a:spcAft>
                <a:spcPts val="0"/>
              </a:spcAft>
              <a:buClr>
                <a:srgbClr val="994C00"/>
              </a:buClr>
              <a:buSzPts val="2800"/>
              <a:buFont typeface="Noto Sans Symbols"/>
              <a:buChar char="➢"/>
              <a:defRPr sz="2800" b="0" i="0" u="none" strike="noStrike" cap="none">
                <a:solidFill>
                  <a:srgbClr val="374C81"/>
                </a:solidFill>
                <a:latin typeface="Calibri"/>
                <a:ea typeface="Calibri"/>
                <a:cs typeface="Calibri"/>
                <a:sym typeface="Calibri"/>
              </a:defRPr>
            </a:lvl1pPr>
            <a:lvl2pPr marL="914400" marR="0" lvl="1" indent="-381000" algn="l">
              <a:lnSpc>
                <a:spcPct val="90000"/>
              </a:lnSpc>
              <a:spcBef>
                <a:spcPts val="500"/>
              </a:spcBef>
              <a:spcAft>
                <a:spcPts val="0"/>
              </a:spcAft>
              <a:buClr>
                <a:srgbClr val="994C00"/>
              </a:buClr>
              <a:buSzPts val="2400"/>
              <a:buFont typeface="Arial"/>
              <a:buChar char="•"/>
              <a:defRPr sz="2400" b="0" i="0" u="none" strike="noStrike" cap="none">
                <a:solidFill>
                  <a:srgbClr val="374C81"/>
                </a:solidFill>
                <a:latin typeface="Calibri"/>
                <a:ea typeface="Calibri"/>
                <a:cs typeface="Calibri"/>
                <a:sym typeface="Calibri"/>
              </a:defRPr>
            </a:lvl2pPr>
            <a:lvl3pPr marL="1371600" marR="0" lvl="2" indent="-355600" algn="l">
              <a:lnSpc>
                <a:spcPct val="90000"/>
              </a:lnSpc>
              <a:spcBef>
                <a:spcPts val="500"/>
              </a:spcBef>
              <a:spcAft>
                <a:spcPts val="0"/>
              </a:spcAft>
              <a:buClr>
                <a:srgbClr val="374C81"/>
              </a:buClr>
              <a:buSzPts val="2000"/>
              <a:buFont typeface="Arial"/>
              <a:buChar char="•"/>
              <a:defRPr sz="2000" b="0" i="0" u="none" strike="noStrike" cap="none">
                <a:solidFill>
                  <a:srgbClr val="374C81"/>
                </a:solidFill>
                <a:latin typeface="Calibri"/>
                <a:ea typeface="Calibri"/>
                <a:cs typeface="Calibri"/>
                <a:sym typeface="Calibri"/>
              </a:defRPr>
            </a:lvl3pPr>
            <a:lvl4pPr marL="1828800" marR="0" lvl="3" indent="-342900" algn="l">
              <a:lnSpc>
                <a:spcPct val="90000"/>
              </a:lnSpc>
              <a:spcBef>
                <a:spcPts val="500"/>
              </a:spcBef>
              <a:spcAft>
                <a:spcPts val="0"/>
              </a:spcAft>
              <a:buClr>
                <a:srgbClr val="374C81"/>
              </a:buClr>
              <a:buSzPts val="1800"/>
              <a:buFont typeface="Arial"/>
              <a:buChar char="•"/>
              <a:defRPr sz="1800" b="0" i="0" u="none" strike="noStrike" cap="none">
                <a:solidFill>
                  <a:srgbClr val="374C81"/>
                </a:solidFill>
                <a:latin typeface="Calibri"/>
                <a:ea typeface="Calibri"/>
                <a:cs typeface="Calibri"/>
                <a:sym typeface="Calibri"/>
              </a:defRPr>
            </a:lvl4pPr>
            <a:lvl5pPr marL="2286000" marR="0" lvl="4" indent="-342900" algn="l">
              <a:lnSpc>
                <a:spcPct val="90000"/>
              </a:lnSpc>
              <a:spcBef>
                <a:spcPts val="500"/>
              </a:spcBef>
              <a:spcAft>
                <a:spcPts val="0"/>
              </a:spcAft>
              <a:buClr>
                <a:srgbClr val="374C81"/>
              </a:buClr>
              <a:buSzPts val="1800"/>
              <a:buFont typeface="Arial"/>
              <a:buChar char="•"/>
              <a:defRPr sz="1800" b="0" i="0" u="none" strike="noStrike" cap="none">
                <a:solidFill>
                  <a:srgbClr val="374C8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8" name="Google Shape;168;p23"/>
          <p:cNvSpPr txBox="1">
            <a:spLocks noGrp="1"/>
          </p:cNvSpPr>
          <p:nvPr>
            <p:ph type="dt" idx="10"/>
          </p:nvPr>
        </p:nvSpPr>
        <p:spPr>
          <a:xfrm>
            <a:off x="838200" y="6356350"/>
            <a:ext cx="2743200" cy="365125"/>
          </a:xfrm>
          <a:prstGeom prst="rect">
            <a:avLst/>
          </a:prstGeom>
          <a:noFill/>
          <a:ln>
            <a:noFill/>
          </a:ln>
        </p:spPr>
        <p:txBody>
          <a:bodyPr spcFirstLastPara="1" wrap="square" lIns="91425" tIns="91425" rIns="91425" bIns="91425" anchor="ctr" anchorCtr="0"/>
          <a:lstStyle>
            <a:lvl1pPr marR="0" lvl="0" algn="l">
              <a:lnSpc>
                <a:spcPct val="100000"/>
              </a:lnSpc>
              <a:spcBef>
                <a:spcPts val="0"/>
              </a:spcBef>
              <a:spcAft>
                <a:spcPts val="0"/>
              </a:spcAft>
              <a:buClr>
                <a:schemeClr val="dk1"/>
              </a:buClr>
              <a:buSzPts val="1800"/>
              <a:buFont typeface="Calibri"/>
              <a:buNone/>
              <a:defRPr sz="1800">
                <a:solidFill>
                  <a:schemeClr val="dk1"/>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69" name="Google Shape;169;p23"/>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lstStyle>
            <a:lvl1pPr marR="0" lvl="0" algn="ctr">
              <a:lnSpc>
                <a:spcPct val="100000"/>
              </a:lnSpc>
              <a:spcBef>
                <a:spcPts val="0"/>
              </a:spcBef>
              <a:spcAft>
                <a:spcPts val="0"/>
              </a:spcAft>
              <a:buSzPts val="1400"/>
              <a:buNone/>
              <a:defRPr sz="1200">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70" name="Google Shape;170;p23"/>
          <p:cNvSpPr txBox="1">
            <a:spLocks noGrp="1"/>
          </p:cNvSpPr>
          <p:nvPr>
            <p:ph type="sldNum" idx="12"/>
          </p:nvPr>
        </p:nvSpPr>
        <p:spPr>
          <a:xfrm>
            <a:off x="9448800" y="40274"/>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71"/>
        <p:cNvGrpSpPr/>
        <p:nvPr/>
      </p:nvGrpSpPr>
      <p:grpSpPr>
        <a:xfrm>
          <a:off x="0" y="0"/>
          <a:ext cx="0" cy="0"/>
          <a:chOff x="0" y="0"/>
          <a:chExt cx="0" cy="0"/>
        </a:xfrm>
      </p:grpSpPr>
      <p:sp>
        <p:nvSpPr>
          <p:cNvPr id="172" name="Google Shape;172;p24"/>
          <p:cNvSpPr txBox="1">
            <a:spLocks noGrp="1"/>
          </p:cNvSpPr>
          <p:nvPr>
            <p:ph type="title"/>
          </p:nvPr>
        </p:nvSpPr>
        <p:spPr>
          <a:xfrm rot="5400000">
            <a:off x="7133431" y="1956594"/>
            <a:ext cx="5811838" cy="2628900"/>
          </a:xfrm>
          <a:prstGeom prst="rect">
            <a:avLst/>
          </a:prstGeom>
          <a:noFill/>
          <a:ln>
            <a:noFill/>
          </a:ln>
        </p:spPr>
        <p:txBody>
          <a:bodyPr spcFirstLastPara="1" wrap="square" lIns="91425" tIns="91425" rIns="91425" bIns="91425" anchor="ctr" anchorCtr="0"/>
          <a:lstStyle>
            <a:lvl1pPr marR="0" lvl="0" algn="l">
              <a:lnSpc>
                <a:spcPct val="90000"/>
              </a:lnSpc>
              <a:spcBef>
                <a:spcPts val="0"/>
              </a:spcBef>
              <a:spcAft>
                <a:spcPts val="0"/>
              </a:spcAft>
              <a:buClr>
                <a:schemeClr val="lt1"/>
              </a:buClr>
              <a:buSzPts val="4400"/>
              <a:buFont typeface="Cambria"/>
              <a:buNone/>
              <a:defRPr sz="4400" b="1" i="0" u="none" strike="noStrike" cap="none">
                <a:solidFill>
                  <a:schemeClr val="lt1"/>
                </a:solidFill>
                <a:latin typeface="Cambria"/>
                <a:ea typeface="Cambria"/>
                <a:cs typeface="Cambria"/>
                <a:sym typeface="Cambria"/>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173" name="Google Shape;173;p2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91425" rIns="91425" bIns="91425" anchor="t" anchorCtr="0"/>
          <a:lstStyle>
            <a:lvl1pPr marL="457200" marR="0" lvl="0" indent="-406400" algn="l">
              <a:lnSpc>
                <a:spcPct val="90000"/>
              </a:lnSpc>
              <a:spcBef>
                <a:spcPts val="1000"/>
              </a:spcBef>
              <a:spcAft>
                <a:spcPts val="0"/>
              </a:spcAft>
              <a:buClr>
                <a:srgbClr val="994C00"/>
              </a:buClr>
              <a:buSzPts val="2800"/>
              <a:buFont typeface="Noto Sans Symbols"/>
              <a:buChar char="➢"/>
              <a:defRPr sz="2800" b="0" i="0" u="none" strike="noStrike" cap="none">
                <a:solidFill>
                  <a:srgbClr val="374C81"/>
                </a:solidFill>
                <a:latin typeface="Calibri"/>
                <a:ea typeface="Calibri"/>
                <a:cs typeface="Calibri"/>
                <a:sym typeface="Calibri"/>
              </a:defRPr>
            </a:lvl1pPr>
            <a:lvl2pPr marL="914400" marR="0" lvl="1" indent="-381000" algn="l">
              <a:lnSpc>
                <a:spcPct val="90000"/>
              </a:lnSpc>
              <a:spcBef>
                <a:spcPts val="500"/>
              </a:spcBef>
              <a:spcAft>
                <a:spcPts val="0"/>
              </a:spcAft>
              <a:buClr>
                <a:srgbClr val="994C00"/>
              </a:buClr>
              <a:buSzPts val="2400"/>
              <a:buFont typeface="Arial"/>
              <a:buChar char="•"/>
              <a:defRPr sz="2400" b="0" i="0" u="none" strike="noStrike" cap="none">
                <a:solidFill>
                  <a:srgbClr val="374C81"/>
                </a:solidFill>
                <a:latin typeface="Calibri"/>
                <a:ea typeface="Calibri"/>
                <a:cs typeface="Calibri"/>
                <a:sym typeface="Calibri"/>
              </a:defRPr>
            </a:lvl2pPr>
            <a:lvl3pPr marL="1371600" marR="0" lvl="2" indent="-355600" algn="l">
              <a:lnSpc>
                <a:spcPct val="90000"/>
              </a:lnSpc>
              <a:spcBef>
                <a:spcPts val="500"/>
              </a:spcBef>
              <a:spcAft>
                <a:spcPts val="0"/>
              </a:spcAft>
              <a:buClr>
                <a:srgbClr val="374C81"/>
              </a:buClr>
              <a:buSzPts val="2000"/>
              <a:buFont typeface="Arial"/>
              <a:buChar char="•"/>
              <a:defRPr sz="2000" b="0" i="0" u="none" strike="noStrike" cap="none">
                <a:solidFill>
                  <a:srgbClr val="374C81"/>
                </a:solidFill>
                <a:latin typeface="Calibri"/>
                <a:ea typeface="Calibri"/>
                <a:cs typeface="Calibri"/>
                <a:sym typeface="Calibri"/>
              </a:defRPr>
            </a:lvl3pPr>
            <a:lvl4pPr marL="1828800" marR="0" lvl="3" indent="-342900" algn="l">
              <a:lnSpc>
                <a:spcPct val="90000"/>
              </a:lnSpc>
              <a:spcBef>
                <a:spcPts val="500"/>
              </a:spcBef>
              <a:spcAft>
                <a:spcPts val="0"/>
              </a:spcAft>
              <a:buClr>
                <a:srgbClr val="374C81"/>
              </a:buClr>
              <a:buSzPts val="1800"/>
              <a:buFont typeface="Arial"/>
              <a:buChar char="•"/>
              <a:defRPr sz="1800" b="0" i="0" u="none" strike="noStrike" cap="none">
                <a:solidFill>
                  <a:srgbClr val="374C81"/>
                </a:solidFill>
                <a:latin typeface="Calibri"/>
                <a:ea typeface="Calibri"/>
                <a:cs typeface="Calibri"/>
                <a:sym typeface="Calibri"/>
              </a:defRPr>
            </a:lvl4pPr>
            <a:lvl5pPr marL="2286000" marR="0" lvl="4" indent="-342900" algn="l">
              <a:lnSpc>
                <a:spcPct val="90000"/>
              </a:lnSpc>
              <a:spcBef>
                <a:spcPts val="500"/>
              </a:spcBef>
              <a:spcAft>
                <a:spcPts val="0"/>
              </a:spcAft>
              <a:buClr>
                <a:srgbClr val="374C81"/>
              </a:buClr>
              <a:buSzPts val="1800"/>
              <a:buFont typeface="Arial"/>
              <a:buChar char="•"/>
              <a:defRPr sz="1800" b="0" i="0" u="none" strike="noStrike" cap="none">
                <a:solidFill>
                  <a:srgbClr val="374C8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4" name="Google Shape;174;p24"/>
          <p:cNvSpPr txBox="1">
            <a:spLocks noGrp="1"/>
          </p:cNvSpPr>
          <p:nvPr>
            <p:ph type="dt" idx="10"/>
          </p:nvPr>
        </p:nvSpPr>
        <p:spPr>
          <a:xfrm>
            <a:off x="838200" y="6356350"/>
            <a:ext cx="2743200" cy="365125"/>
          </a:xfrm>
          <a:prstGeom prst="rect">
            <a:avLst/>
          </a:prstGeom>
          <a:noFill/>
          <a:ln>
            <a:noFill/>
          </a:ln>
        </p:spPr>
        <p:txBody>
          <a:bodyPr spcFirstLastPara="1" wrap="square" lIns="91425" tIns="91425" rIns="91425" bIns="91425" anchor="ctr" anchorCtr="0"/>
          <a:lstStyle>
            <a:lvl1pPr marR="0" lvl="0" algn="l">
              <a:lnSpc>
                <a:spcPct val="100000"/>
              </a:lnSpc>
              <a:spcBef>
                <a:spcPts val="0"/>
              </a:spcBef>
              <a:spcAft>
                <a:spcPts val="0"/>
              </a:spcAft>
              <a:buClr>
                <a:schemeClr val="dk1"/>
              </a:buClr>
              <a:buSzPts val="1800"/>
              <a:buFont typeface="Calibri"/>
              <a:buNone/>
              <a:defRPr sz="1800">
                <a:solidFill>
                  <a:schemeClr val="dk1"/>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75" name="Google Shape;175;p24"/>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lstStyle>
            <a:lvl1pPr marR="0" lvl="0" algn="ctr">
              <a:lnSpc>
                <a:spcPct val="100000"/>
              </a:lnSpc>
              <a:spcBef>
                <a:spcPts val="0"/>
              </a:spcBef>
              <a:spcAft>
                <a:spcPts val="0"/>
              </a:spcAft>
              <a:buSzPts val="1400"/>
              <a:buNone/>
              <a:defRPr sz="1200">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76" name="Google Shape;176;p24"/>
          <p:cNvSpPr txBox="1">
            <a:spLocks noGrp="1"/>
          </p:cNvSpPr>
          <p:nvPr>
            <p:ph type="sldNum" idx="12"/>
          </p:nvPr>
        </p:nvSpPr>
        <p:spPr>
          <a:xfrm>
            <a:off x="9448800" y="40274"/>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pu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7A80B4-679A-3F47-A8A2-66E715342BF4}" type="datetimeFigureOut">
              <a:rPr lang="en-US" smtClean="0"/>
              <a:t>6/6/19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A25C4C-CF6D-7140-879F-9D2A544ECD28}" type="slidenum">
              <a:rPr lang="en-US" smtClean="0"/>
              <a:t>‹#›</a:t>
            </a:fld>
            <a:endParaRPr lang="en-US"/>
          </a:p>
        </p:txBody>
      </p:sp>
    </p:spTree>
    <p:extLst>
      <p:ext uri="{BB962C8B-B14F-4D97-AF65-F5344CB8AC3E}">
        <p14:creationId xmlns:p14="http://schemas.microsoft.com/office/powerpoint/2010/main" val="78533699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3"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2">
            <a:alphaModFix/>
          </a:blip>
          <a:stretch>
            <a:fillRect/>
          </a:stretch>
        </a:blipFill>
        <a:effectLst/>
      </p:bgPr>
    </p:bg>
    <p:spTree>
      <p:nvGrpSpPr>
        <p:cNvPr id="1" name="Shape 93"/>
        <p:cNvGrpSpPr/>
        <p:nvPr/>
      </p:nvGrpSpPr>
      <p:grpSpPr>
        <a:xfrm>
          <a:off x="0" y="0"/>
          <a:ext cx="0" cy="0"/>
          <a:chOff x="0" y="0"/>
          <a:chExt cx="0" cy="0"/>
        </a:xfrm>
      </p:grpSpPr>
      <p:sp>
        <p:nvSpPr>
          <p:cNvPr id="94" name="Google Shape;94;p13"/>
          <p:cNvSpPr/>
          <p:nvPr/>
        </p:nvSpPr>
        <p:spPr>
          <a:xfrm>
            <a:off x="0" y="661182"/>
            <a:ext cx="12192000" cy="773723"/>
          </a:xfrm>
          <a:prstGeom prst="rect">
            <a:avLst/>
          </a:prstGeom>
          <a:solidFill>
            <a:srgbClr val="374C81"/>
          </a:solidFill>
          <a:ln w="12700" cap="flat" cmpd="sng">
            <a:solidFill>
              <a:srgbClr val="364A7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5" name="Google Shape;95;p13"/>
          <p:cNvSpPr txBox="1">
            <a:spLocks noGrp="1"/>
          </p:cNvSpPr>
          <p:nvPr>
            <p:ph type="title"/>
          </p:nvPr>
        </p:nvSpPr>
        <p:spPr>
          <a:xfrm>
            <a:off x="838200" y="365125"/>
            <a:ext cx="10515600" cy="1325563"/>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lt1"/>
              </a:buClr>
              <a:buSzPts val="4400"/>
              <a:buFont typeface="Cambria"/>
              <a:buNone/>
              <a:defRPr sz="4400" b="1" i="0" u="none" strike="noStrike" cap="none">
                <a:solidFill>
                  <a:schemeClr val="lt1"/>
                </a:solidFill>
                <a:latin typeface="Cambria"/>
                <a:ea typeface="Cambria"/>
                <a:cs typeface="Cambria"/>
                <a:sym typeface="Cambri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6" name="Google Shape;96;p13"/>
          <p:cNvSpPr txBox="1">
            <a:spLocks noGrp="1"/>
          </p:cNvSpPr>
          <p:nvPr>
            <p:ph type="body" idx="1"/>
          </p:nvPr>
        </p:nvSpPr>
        <p:spPr>
          <a:xfrm>
            <a:off x="838200" y="1825625"/>
            <a:ext cx="10515600" cy="4351338"/>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1000"/>
              </a:spcBef>
              <a:spcAft>
                <a:spcPts val="0"/>
              </a:spcAft>
              <a:buClr>
                <a:srgbClr val="994C00"/>
              </a:buClr>
              <a:buSzPts val="2800"/>
              <a:buFont typeface="Noto Sans Symbols"/>
              <a:buChar char="➢"/>
              <a:defRPr sz="2800" b="0" i="0" u="none" strike="noStrike" cap="none">
                <a:solidFill>
                  <a:srgbClr val="374C81"/>
                </a:solidFill>
                <a:latin typeface="Calibri"/>
                <a:ea typeface="Calibri"/>
                <a:cs typeface="Calibri"/>
                <a:sym typeface="Calibri"/>
              </a:defRPr>
            </a:lvl1pPr>
            <a:lvl2pPr marL="914400" marR="0" lvl="1" indent="-381000" algn="l" rtl="0">
              <a:lnSpc>
                <a:spcPct val="90000"/>
              </a:lnSpc>
              <a:spcBef>
                <a:spcPts val="500"/>
              </a:spcBef>
              <a:spcAft>
                <a:spcPts val="0"/>
              </a:spcAft>
              <a:buClr>
                <a:srgbClr val="994C00"/>
              </a:buClr>
              <a:buSzPts val="2400"/>
              <a:buFont typeface="Arial"/>
              <a:buChar char="•"/>
              <a:defRPr sz="2400" b="0" i="0" u="none" strike="noStrike" cap="none">
                <a:solidFill>
                  <a:srgbClr val="374C81"/>
                </a:solidFill>
                <a:latin typeface="Calibri"/>
                <a:ea typeface="Calibri"/>
                <a:cs typeface="Calibri"/>
                <a:sym typeface="Calibri"/>
              </a:defRPr>
            </a:lvl2pPr>
            <a:lvl3pPr marL="1371600" marR="0" lvl="2" indent="-355600" algn="l" rtl="0">
              <a:lnSpc>
                <a:spcPct val="90000"/>
              </a:lnSpc>
              <a:spcBef>
                <a:spcPts val="500"/>
              </a:spcBef>
              <a:spcAft>
                <a:spcPts val="0"/>
              </a:spcAft>
              <a:buClr>
                <a:srgbClr val="374C81"/>
              </a:buClr>
              <a:buSzPts val="2000"/>
              <a:buFont typeface="Arial"/>
              <a:buChar char="•"/>
              <a:defRPr sz="2000" b="0" i="0" u="none" strike="noStrike" cap="none">
                <a:solidFill>
                  <a:srgbClr val="374C81"/>
                </a:solidFill>
                <a:latin typeface="Calibri"/>
                <a:ea typeface="Calibri"/>
                <a:cs typeface="Calibri"/>
                <a:sym typeface="Calibri"/>
              </a:defRPr>
            </a:lvl3pPr>
            <a:lvl4pPr marL="1828800" marR="0" lvl="3" indent="-342900" algn="l" rtl="0">
              <a:lnSpc>
                <a:spcPct val="90000"/>
              </a:lnSpc>
              <a:spcBef>
                <a:spcPts val="500"/>
              </a:spcBef>
              <a:spcAft>
                <a:spcPts val="0"/>
              </a:spcAft>
              <a:buClr>
                <a:srgbClr val="374C81"/>
              </a:buClr>
              <a:buSzPts val="1800"/>
              <a:buFont typeface="Arial"/>
              <a:buChar char="•"/>
              <a:defRPr sz="1800" b="0" i="0" u="none" strike="noStrike" cap="none">
                <a:solidFill>
                  <a:srgbClr val="374C81"/>
                </a:solidFill>
                <a:latin typeface="Calibri"/>
                <a:ea typeface="Calibri"/>
                <a:cs typeface="Calibri"/>
                <a:sym typeface="Calibri"/>
              </a:defRPr>
            </a:lvl4pPr>
            <a:lvl5pPr marL="2286000" marR="0" lvl="4" indent="-342900" algn="l" rtl="0">
              <a:lnSpc>
                <a:spcPct val="90000"/>
              </a:lnSpc>
              <a:spcBef>
                <a:spcPts val="500"/>
              </a:spcBef>
              <a:spcAft>
                <a:spcPts val="0"/>
              </a:spcAft>
              <a:buClr>
                <a:srgbClr val="374C81"/>
              </a:buClr>
              <a:buSzPts val="1800"/>
              <a:buFont typeface="Arial"/>
              <a:buChar char="•"/>
              <a:defRPr sz="1800" b="0" i="0" u="none" strike="noStrike" cap="none">
                <a:solidFill>
                  <a:srgbClr val="374C8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7" name="Google Shape;97;p13"/>
          <p:cNvSpPr txBox="1">
            <a:spLocks noGrp="1"/>
          </p:cNvSpPr>
          <p:nvPr>
            <p:ph type="dt" idx="10"/>
          </p:nvPr>
        </p:nvSpPr>
        <p:spPr>
          <a:xfrm>
            <a:off x="838200" y="6356350"/>
            <a:ext cx="2743200" cy="365125"/>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8" name="Google Shape;98;p13"/>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9" name="Google Shape;99;p13"/>
          <p:cNvSpPr txBox="1">
            <a:spLocks noGrp="1"/>
          </p:cNvSpPr>
          <p:nvPr>
            <p:ph type="sldNum" idx="12"/>
          </p:nvPr>
        </p:nvSpPr>
        <p:spPr>
          <a:xfrm>
            <a:off x="9448800" y="4027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r>
              <a:rPr lang="en-US"/>
              <a:t>1</a:t>
            </a:r>
            <a:endParaRPr/>
          </a:p>
        </p:txBody>
      </p:sp>
      <p:pic>
        <p:nvPicPr>
          <p:cNvPr id="100" name="Google Shape;100;p13" descr="sc_fullcolor_rgb22.png"/>
          <p:cNvPicPr preferRelativeResize="0"/>
          <p:nvPr/>
        </p:nvPicPr>
        <p:blipFill rotWithShape="1">
          <a:blip r:embed="rId13">
            <a:alphaModFix/>
          </a:blip>
          <a:srcRect l="24467" t="25861" r="26143" b="29012"/>
          <a:stretch/>
        </p:blipFill>
        <p:spPr>
          <a:xfrm>
            <a:off x="10778828" y="6212363"/>
            <a:ext cx="1413172" cy="645637"/>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6" r:id="rId5"/>
    <p:sldLayoutId id="2147483667" r:id="rId6"/>
    <p:sldLayoutId id="2147483668" r:id="rId7"/>
    <p:sldLayoutId id="2147483669" r:id="rId8"/>
    <p:sldLayoutId id="2147483672" r:id="rId9"/>
    <p:sldLayoutId id="2147483673" r:id="rId10"/>
  </p:sldLayoutIdLst>
  <p:transition spd="slow">
    <p:push/>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6.jpg"/><Relationship Id="rId1" Type="http://schemas.openxmlformats.org/officeDocument/2006/relationships/slideLayout" Target="../slideLayouts/slideLayout10.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9.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1.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2.xml"/><Relationship Id="rId3"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hyperlink" Target="http://www.scribeaccelerator.com/" TargetMode="External"/><Relationship Id="rId3"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3.xml"/><Relationship Id="rId3"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4.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5.xml"/><Relationship Id="rId3"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6.xml"/><Relationship Id="rId3" Type="http://schemas.openxmlformats.org/officeDocument/2006/relationships/image" Target="../media/image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7.xml"/><Relationship Id="rId3" Type="http://schemas.openxmlformats.org/officeDocument/2006/relationships/image" Target="../media/image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8.xml"/><Relationship Id="rId3" Type="http://schemas.openxmlformats.org/officeDocument/2006/relationships/comments" Target="../comments/commen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9.xml"/><Relationship Id="rId3" Type="http://schemas.openxmlformats.org/officeDocument/2006/relationships/image" Target="../media/image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0.xml"/><Relationship Id="rId3" Type="http://schemas.openxmlformats.org/officeDocument/2006/relationships/image" Target="../media/image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3.xml"/><Relationship Id="rId3" Type="http://schemas.openxmlformats.org/officeDocument/2006/relationships/image" Target="../media/image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4.xml"/><Relationship Id="rId3" Type="http://schemas.openxmlformats.org/officeDocument/2006/relationships/image" Target="../media/image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5.xml"/><Relationship Id="rId3" Type="http://schemas.openxmlformats.org/officeDocument/2006/relationships/image" Target="../media/image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6.xml"/><Relationship Id="rId3" Type="http://schemas.openxmlformats.org/officeDocument/2006/relationships/image" Target="../media/image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7.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jpeg"/><Relationship Id="rId5" Type="http://schemas.microsoft.com/office/2007/relationships/hdphoto" Target="../media/hdphoto1.wdp"/><Relationship Id="rId1" Type="http://schemas.openxmlformats.org/officeDocument/2006/relationships/slideLayout" Target="../slideLayouts/slideLayout10.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8.xml"/><Relationship Id="rId3" Type="http://schemas.openxmlformats.org/officeDocument/2006/relationships/image" Target="../media/image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9.xml"/><Relationship Id="rId3" Type="http://schemas.openxmlformats.org/officeDocument/2006/relationships/image" Target="../media/image4.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4.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hyperlink" Target="https://www.jointcommission.org/standards_information/jcfaqdetails.aspx?StandardsFAQId=1809" TargetMode="External"/><Relationship Id="rId3" Type="http://schemas.openxmlformats.org/officeDocument/2006/relationships/image" Target="../media/image4.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4.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hyperlink" Target="https://www.crc.losrios.edu/files/cassl/DefiningCriticalThinkingc2.pdf" TargetMode="External"/><Relationship Id="rId3" Type="http://schemas.openxmlformats.org/officeDocument/2006/relationships/hyperlink" Target="http://www.criticalthinking.or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hyperlink" Target="https://qpp.cms/" TargetMode="External"/><Relationship Id="rId3" Type="http://schemas.openxmlformats.org/officeDocument/2006/relationships/hyperlink" Target="http://www.scribeconnect.com/about/our-mission/"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6.jpg"/><Relationship Id="rId1" Type="http://schemas.openxmlformats.org/officeDocument/2006/relationships/slideLayout" Target="../slideLayouts/slideLayout10.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7.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42246"/>
            <a:ext cx="10515600" cy="3998539"/>
          </a:xfrm>
        </p:spPr>
        <p:txBody>
          <a:bodyPr>
            <a:normAutofit/>
          </a:bodyPr>
          <a:lstStyle/>
          <a:p>
            <a:pPr marL="0" indent="0" algn="ctr">
              <a:buNone/>
            </a:pPr>
            <a:r>
              <a:rPr lang="en-US" sz="6600" dirty="0" smtClean="0">
                <a:solidFill>
                  <a:srgbClr val="002060"/>
                </a:solidFill>
              </a:rPr>
              <a:t>Clinical Scribe Accelerator Training Course (CSAT)</a:t>
            </a:r>
            <a:endParaRPr lang="en-US" sz="6600" dirty="0">
              <a:solidFill>
                <a:srgbClr val="002060"/>
              </a:solidFill>
            </a:endParaRPr>
          </a:p>
        </p:txBody>
      </p:sp>
      <p:pic>
        <p:nvPicPr>
          <p:cNvPr id="4" name="Google Shape;183;p25"/>
          <p:cNvPicPr preferRelativeResize="0"/>
          <p:nvPr/>
        </p:nvPicPr>
        <p:blipFill>
          <a:blip r:embed="rId3">
            <a:alphaModFix/>
          </a:blip>
          <a:stretch>
            <a:fillRect/>
          </a:stretch>
        </p:blipFill>
        <p:spPr>
          <a:xfrm>
            <a:off x="629478" y="5161709"/>
            <a:ext cx="2517125" cy="1358152"/>
          </a:xfrm>
          <a:prstGeom prst="rect">
            <a:avLst/>
          </a:prstGeom>
          <a:noFill/>
          <a:ln>
            <a:noFill/>
          </a:ln>
        </p:spPr>
      </p:pic>
      <p:sp>
        <p:nvSpPr>
          <p:cNvPr id="2" name="Rectangle 1"/>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243132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oogle Shape;183;p25"/>
          <p:cNvPicPr preferRelativeResize="0"/>
          <p:nvPr/>
        </p:nvPicPr>
        <p:blipFill>
          <a:blip r:embed="rId3">
            <a:alphaModFix/>
          </a:blip>
          <a:stretch>
            <a:fillRect/>
          </a:stretch>
        </p:blipFill>
        <p:spPr>
          <a:xfrm>
            <a:off x="9965668" y="5728446"/>
            <a:ext cx="1578915" cy="851927"/>
          </a:xfrm>
          <a:prstGeom prst="rect">
            <a:avLst/>
          </a:prstGeom>
          <a:noFill/>
          <a:ln>
            <a:noFill/>
          </a:ln>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69446" y="1902286"/>
            <a:ext cx="6665897" cy="4447106"/>
          </a:xfrm>
          <a:prstGeom prst="rect">
            <a:avLst/>
          </a:prstGeom>
        </p:spPr>
      </p:pic>
      <p:sp>
        <p:nvSpPr>
          <p:cNvPr id="9" name="Rectangle 8"/>
          <p:cNvSpPr/>
          <p:nvPr/>
        </p:nvSpPr>
        <p:spPr>
          <a:xfrm>
            <a:off x="1869446" y="6411096"/>
            <a:ext cx="6973872" cy="338554"/>
          </a:xfrm>
          <a:prstGeom prst="rect">
            <a:avLst/>
          </a:prstGeom>
        </p:spPr>
        <p:txBody>
          <a:bodyPr wrap="square">
            <a:spAutoFit/>
          </a:bodyPr>
          <a:lstStyle/>
          <a:p>
            <a:r>
              <a:rPr lang="en-US" sz="1600" dirty="0">
                <a:solidFill>
                  <a:srgbClr val="002060"/>
                </a:solidFill>
                <a:latin typeface="Calibri" charset="0"/>
                <a:ea typeface="Calibri" charset="0"/>
                <a:cs typeface="Calibri" charset="0"/>
              </a:rPr>
              <a:t>https://</a:t>
            </a:r>
            <a:r>
              <a:rPr lang="en-US" sz="1600" dirty="0" err="1">
                <a:solidFill>
                  <a:srgbClr val="002060"/>
                </a:solidFill>
                <a:latin typeface="Calibri" charset="0"/>
                <a:ea typeface="Calibri" charset="0"/>
                <a:cs typeface="Calibri" charset="0"/>
              </a:rPr>
              <a:t>frontporchne.com</a:t>
            </a:r>
            <a:r>
              <a:rPr lang="en-US" sz="1600" dirty="0">
                <a:solidFill>
                  <a:srgbClr val="002060"/>
                </a:solidFill>
                <a:latin typeface="Calibri" charset="0"/>
                <a:ea typeface="Calibri" charset="0"/>
                <a:cs typeface="Calibri" charset="0"/>
              </a:rPr>
              <a:t>/article/easing-digital-age-docs-let-scribes-writing/</a:t>
            </a:r>
          </a:p>
        </p:txBody>
      </p:sp>
      <p:sp>
        <p:nvSpPr>
          <p:cNvPr id="10" name="Title 1"/>
          <p:cNvSpPr>
            <a:spLocks noGrp="1"/>
          </p:cNvSpPr>
          <p:nvPr>
            <p:ph type="title"/>
          </p:nvPr>
        </p:nvSpPr>
        <p:spPr>
          <a:xfrm>
            <a:off x="838200" y="432031"/>
            <a:ext cx="10515600" cy="1325563"/>
          </a:xfrm>
        </p:spPr>
        <p:txBody>
          <a:bodyPr/>
          <a:lstStyle/>
          <a:p>
            <a:r>
              <a:rPr lang="en-US" dirty="0" smtClean="0">
                <a:solidFill>
                  <a:schemeClr val="bg1"/>
                </a:solidFill>
                <a:latin typeface="+mn-lt"/>
              </a:rPr>
              <a:t>Clinical Scribe Education Guidelines</a:t>
            </a:r>
            <a:endParaRPr lang="en-US" baseline="30000" dirty="0">
              <a:solidFill>
                <a:schemeClr val="bg1"/>
              </a:solidFill>
              <a:latin typeface="+mn-lt"/>
            </a:endParaRPr>
          </a:p>
        </p:txBody>
      </p:sp>
    </p:spTree>
    <p:extLst>
      <p:ext uri="{BB962C8B-B14F-4D97-AF65-F5344CB8AC3E}">
        <p14:creationId xmlns:p14="http://schemas.microsoft.com/office/powerpoint/2010/main" val="6688208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32031"/>
            <a:ext cx="10515600" cy="1325563"/>
          </a:xfrm>
        </p:spPr>
        <p:txBody>
          <a:bodyPr/>
          <a:lstStyle/>
          <a:p>
            <a:r>
              <a:rPr lang="en-US" dirty="0" smtClean="0">
                <a:solidFill>
                  <a:schemeClr val="bg1"/>
                </a:solidFill>
                <a:latin typeface="+mn-lt"/>
              </a:rPr>
              <a:t>CSAT Platform: STAGES</a:t>
            </a:r>
            <a:endParaRPr lang="en-US" dirty="0">
              <a:solidFill>
                <a:schemeClr val="bg1"/>
              </a:solidFill>
              <a:latin typeface="+mn-lt"/>
            </a:endParaRPr>
          </a:p>
        </p:txBody>
      </p:sp>
      <p:sp>
        <p:nvSpPr>
          <p:cNvPr id="3" name="Content Placeholder 2"/>
          <p:cNvSpPr>
            <a:spLocks noGrp="1"/>
          </p:cNvSpPr>
          <p:nvPr>
            <p:ph sz="half" idx="1"/>
          </p:nvPr>
        </p:nvSpPr>
        <p:spPr>
          <a:xfrm>
            <a:off x="1456977" y="1998054"/>
            <a:ext cx="8892988" cy="4351338"/>
          </a:xfrm>
        </p:spPr>
        <p:txBody>
          <a:bodyPr/>
          <a:lstStyle/>
          <a:p>
            <a:pPr>
              <a:lnSpc>
                <a:spcPct val="150000"/>
              </a:lnSpc>
              <a:buFont typeface="Wingdings" charset="2"/>
              <a:buChar char="Ø"/>
            </a:pPr>
            <a:r>
              <a:rPr lang="en-US" dirty="0" smtClean="0">
                <a:solidFill>
                  <a:srgbClr val="002060"/>
                </a:solidFill>
              </a:rPr>
              <a:t> </a:t>
            </a:r>
            <a:r>
              <a:rPr lang="en-US" b="1" dirty="0" smtClean="0">
                <a:solidFill>
                  <a:srgbClr val="002060"/>
                </a:solidFill>
              </a:rPr>
              <a:t>STAGE I: Classroom Training</a:t>
            </a:r>
          </a:p>
          <a:p>
            <a:pPr>
              <a:lnSpc>
                <a:spcPct val="150000"/>
              </a:lnSpc>
              <a:buFont typeface="Wingdings" charset="2"/>
              <a:buChar char="Ø"/>
            </a:pPr>
            <a:r>
              <a:rPr lang="en-US" dirty="0" smtClean="0">
                <a:solidFill>
                  <a:srgbClr val="002060"/>
                </a:solidFill>
              </a:rPr>
              <a:t> STAGE II: EHR Training</a:t>
            </a:r>
          </a:p>
          <a:p>
            <a:pPr>
              <a:lnSpc>
                <a:spcPct val="150000"/>
              </a:lnSpc>
              <a:buFont typeface="Wingdings" charset="2"/>
              <a:buChar char="Ø"/>
            </a:pPr>
            <a:r>
              <a:rPr lang="en-US" dirty="0" smtClean="0">
                <a:solidFill>
                  <a:srgbClr val="002060"/>
                </a:solidFill>
              </a:rPr>
              <a:t> STAGE III: Workflow Training</a:t>
            </a:r>
          </a:p>
          <a:p>
            <a:pPr>
              <a:lnSpc>
                <a:spcPct val="150000"/>
              </a:lnSpc>
              <a:buFont typeface="Wingdings" charset="2"/>
              <a:buChar char="Ø"/>
            </a:pPr>
            <a:r>
              <a:rPr lang="en-US" dirty="0" smtClean="0">
                <a:solidFill>
                  <a:srgbClr val="002060"/>
                </a:solidFill>
              </a:rPr>
              <a:t> STAGE IV: Clinical Evaluation</a:t>
            </a:r>
            <a:endParaRPr lang="en-US" dirty="0">
              <a:solidFill>
                <a:srgbClr val="002060"/>
              </a:solidFill>
            </a:endParaRP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oogle Shape;183;p25"/>
          <p:cNvPicPr preferRelativeResize="0"/>
          <p:nvPr/>
        </p:nvPicPr>
        <p:blipFill>
          <a:blip r:embed="rId3">
            <a:alphaModFix/>
          </a:blip>
          <a:stretch>
            <a:fillRect/>
          </a:stretch>
        </p:blipFill>
        <p:spPr>
          <a:xfrm>
            <a:off x="9965668" y="5728446"/>
            <a:ext cx="1578915" cy="851927"/>
          </a:xfrm>
          <a:prstGeom prst="rect">
            <a:avLst/>
          </a:prstGeom>
          <a:noFill/>
          <a:ln>
            <a:noFill/>
          </a:ln>
        </p:spPr>
      </p:pic>
    </p:spTree>
    <p:extLst>
      <p:ext uri="{BB962C8B-B14F-4D97-AF65-F5344CB8AC3E}">
        <p14:creationId xmlns:p14="http://schemas.microsoft.com/office/powerpoint/2010/main" val="7663077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1000286" y="1690688"/>
            <a:ext cx="10191427" cy="4351338"/>
          </a:xfrm>
        </p:spPr>
        <p:txBody>
          <a:bodyPr>
            <a:normAutofit/>
          </a:bodyPr>
          <a:lstStyle/>
          <a:p>
            <a:pPr>
              <a:lnSpc>
                <a:spcPct val="150000"/>
              </a:lnSpc>
              <a:buFont typeface="Wingdings" charset="2"/>
              <a:buChar char="Ø"/>
            </a:pPr>
            <a:r>
              <a:rPr lang="en-US" dirty="0" smtClean="0">
                <a:solidFill>
                  <a:srgbClr val="002060"/>
                </a:solidFill>
              </a:rPr>
              <a:t> Four Pillars of Clinical Documentation</a:t>
            </a:r>
            <a:r>
              <a:rPr lang="en-US" baseline="30000" dirty="0" smtClean="0">
                <a:solidFill>
                  <a:srgbClr val="002060"/>
                </a:solidFill>
              </a:rPr>
              <a:t>60,67,128</a:t>
            </a:r>
            <a:r>
              <a:rPr lang="en-US" dirty="0" smtClean="0">
                <a:solidFill>
                  <a:srgbClr val="002060"/>
                </a:solidFill>
              </a:rPr>
              <a:t>:</a:t>
            </a:r>
            <a:endParaRPr lang="en-US" baseline="30000" dirty="0" smtClean="0">
              <a:solidFill>
                <a:srgbClr val="002060"/>
              </a:solidFill>
            </a:endParaRPr>
          </a:p>
          <a:p>
            <a:pPr marL="971550" lvl="1" indent="-514350">
              <a:lnSpc>
                <a:spcPct val="150000"/>
              </a:lnSpc>
              <a:buFont typeface="+mj-lt"/>
              <a:buAutoNum type="romanUcPeriod"/>
            </a:pPr>
            <a:r>
              <a:rPr lang="en-US" dirty="0" smtClean="0">
                <a:solidFill>
                  <a:srgbClr val="002060"/>
                </a:solidFill>
              </a:rPr>
              <a:t>General Aspects of Clinical Documentation </a:t>
            </a:r>
          </a:p>
          <a:p>
            <a:pPr marL="971550" lvl="1" indent="-514350">
              <a:lnSpc>
                <a:spcPct val="150000"/>
              </a:lnSpc>
              <a:buFont typeface="+mj-lt"/>
              <a:buAutoNum type="romanUcPeriod"/>
            </a:pPr>
            <a:r>
              <a:rPr lang="en-US" dirty="0" smtClean="0">
                <a:solidFill>
                  <a:srgbClr val="002060"/>
                </a:solidFill>
              </a:rPr>
              <a:t>Medical Aspects of Clinical Documentation</a:t>
            </a:r>
          </a:p>
          <a:p>
            <a:pPr marL="971550" lvl="1" indent="-514350">
              <a:lnSpc>
                <a:spcPct val="150000"/>
              </a:lnSpc>
              <a:buFont typeface="+mj-lt"/>
              <a:buAutoNum type="romanUcPeriod"/>
            </a:pPr>
            <a:r>
              <a:rPr lang="en-US" dirty="0" smtClean="0">
                <a:solidFill>
                  <a:srgbClr val="002060"/>
                </a:solidFill>
              </a:rPr>
              <a:t>Financial/Business Aspects of Clinical Documentation</a:t>
            </a:r>
          </a:p>
          <a:p>
            <a:pPr marL="971550" lvl="1" indent="-514350">
              <a:lnSpc>
                <a:spcPct val="150000"/>
              </a:lnSpc>
              <a:buFont typeface="+mj-lt"/>
              <a:buAutoNum type="romanUcPeriod"/>
            </a:pPr>
            <a:r>
              <a:rPr lang="en-US" dirty="0" smtClean="0">
                <a:solidFill>
                  <a:srgbClr val="002060"/>
                </a:solidFill>
              </a:rPr>
              <a:t>Legal Aspects of Clinical Documentation</a:t>
            </a: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oogle Shape;183;p25"/>
          <p:cNvPicPr preferRelativeResize="0"/>
          <p:nvPr/>
        </p:nvPicPr>
        <p:blipFill>
          <a:blip r:embed="rId3">
            <a:alphaModFix/>
          </a:blip>
          <a:stretch>
            <a:fillRect/>
          </a:stretch>
        </p:blipFill>
        <p:spPr>
          <a:xfrm>
            <a:off x="9965668" y="5728446"/>
            <a:ext cx="1578915" cy="851927"/>
          </a:xfrm>
          <a:prstGeom prst="rect">
            <a:avLst/>
          </a:prstGeom>
          <a:noFill/>
          <a:ln>
            <a:noFill/>
          </a:ln>
        </p:spPr>
      </p:pic>
      <p:sp>
        <p:nvSpPr>
          <p:cNvPr id="9" name="Title 1"/>
          <p:cNvSpPr>
            <a:spLocks noGrp="1"/>
          </p:cNvSpPr>
          <p:nvPr>
            <p:ph type="title"/>
          </p:nvPr>
        </p:nvSpPr>
        <p:spPr>
          <a:xfrm>
            <a:off x="838200" y="432031"/>
            <a:ext cx="10515600" cy="1325563"/>
          </a:xfrm>
        </p:spPr>
        <p:txBody>
          <a:bodyPr/>
          <a:lstStyle/>
          <a:p>
            <a:r>
              <a:rPr lang="en-US" dirty="0" smtClean="0">
                <a:solidFill>
                  <a:schemeClr val="bg1"/>
                </a:solidFill>
                <a:latin typeface="+mn-lt"/>
              </a:rPr>
              <a:t>STAGE I: Classroom Training</a:t>
            </a:r>
            <a:endParaRPr lang="en-US" dirty="0">
              <a:solidFill>
                <a:schemeClr val="bg1"/>
              </a:solidFill>
              <a:latin typeface="+mn-lt"/>
            </a:endParaRPr>
          </a:p>
        </p:txBody>
      </p:sp>
    </p:spTree>
    <p:extLst>
      <p:ext uri="{BB962C8B-B14F-4D97-AF65-F5344CB8AC3E}">
        <p14:creationId xmlns:p14="http://schemas.microsoft.com/office/powerpoint/2010/main" val="4843868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32031"/>
            <a:ext cx="10515600" cy="1325563"/>
          </a:xfrm>
        </p:spPr>
        <p:txBody>
          <a:bodyPr/>
          <a:lstStyle/>
          <a:p>
            <a:r>
              <a:rPr lang="en-US" dirty="0" smtClean="0">
                <a:solidFill>
                  <a:schemeClr val="bg1"/>
                </a:solidFill>
                <a:latin typeface="+mn-lt"/>
              </a:rPr>
              <a:t>STAGE I: Classroom Training</a:t>
            </a:r>
            <a:endParaRPr lang="en-US" dirty="0">
              <a:solidFill>
                <a:schemeClr val="bg1"/>
              </a:solidFill>
              <a:latin typeface="+mn-lt"/>
            </a:endParaRPr>
          </a:p>
        </p:txBody>
      </p:sp>
      <p:sp>
        <p:nvSpPr>
          <p:cNvPr id="3" name="Content Placeholder 2"/>
          <p:cNvSpPr>
            <a:spLocks noGrp="1"/>
          </p:cNvSpPr>
          <p:nvPr>
            <p:ph sz="half" idx="1"/>
          </p:nvPr>
        </p:nvSpPr>
        <p:spPr>
          <a:xfrm>
            <a:off x="640772" y="1608674"/>
            <a:ext cx="10910455" cy="4545735"/>
          </a:xfrm>
        </p:spPr>
        <p:txBody>
          <a:bodyPr>
            <a:normAutofit fontScale="85000" lnSpcReduction="10000"/>
          </a:bodyPr>
          <a:lstStyle/>
          <a:p>
            <a:pPr marL="0" indent="0">
              <a:lnSpc>
                <a:spcPct val="150000"/>
              </a:lnSpc>
              <a:buNone/>
            </a:pPr>
            <a:r>
              <a:rPr lang="en-US" dirty="0" smtClean="0">
                <a:solidFill>
                  <a:srgbClr val="002060"/>
                </a:solidFill>
              </a:rPr>
              <a:t>CSAT’s </a:t>
            </a:r>
            <a:r>
              <a:rPr lang="en-US" dirty="0" smtClean="0">
                <a:solidFill>
                  <a:srgbClr val="002060"/>
                </a:solidFill>
              </a:rPr>
              <a:t>Modular </a:t>
            </a:r>
            <a:r>
              <a:rPr lang="en-US" dirty="0" smtClean="0">
                <a:solidFill>
                  <a:srgbClr val="002060"/>
                </a:solidFill>
              </a:rPr>
              <a:t>Format Exceeds TJC Core Competencies in </a:t>
            </a:r>
            <a:r>
              <a:rPr lang="en-US" dirty="0" smtClean="0">
                <a:solidFill>
                  <a:srgbClr val="002060"/>
                </a:solidFill>
              </a:rPr>
              <a:t>Education:</a:t>
            </a:r>
            <a:endParaRPr lang="en-US" dirty="0" smtClean="0">
              <a:solidFill>
                <a:srgbClr val="002060"/>
              </a:solidFill>
            </a:endParaRPr>
          </a:p>
          <a:p>
            <a:pPr lvl="1">
              <a:lnSpc>
                <a:spcPct val="150000"/>
              </a:lnSpc>
              <a:buFont typeface="Wingdings" charset="2"/>
              <a:buChar char="ü"/>
            </a:pPr>
            <a:r>
              <a:rPr lang="en-US" dirty="0" smtClean="0">
                <a:solidFill>
                  <a:srgbClr val="002060"/>
                </a:solidFill>
              </a:rPr>
              <a:t> Module I: General &amp; Regulatory Aspects of Documentation</a:t>
            </a:r>
          </a:p>
          <a:p>
            <a:pPr lvl="2">
              <a:lnSpc>
                <a:spcPct val="150000"/>
              </a:lnSpc>
              <a:buFont typeface=".AppleSystemUIFont" charset="-120"/>
              <a:buChar char="-"/>
            </a:pPr>
            <a:r>
              <a:rPr lang="en-US" dirty="0" smtClean="0">
                <a:solidFill>
                  <a:srgbClr val="002060"/>
                </a:solidFill>
              </a:rPr>
              <a:t>Industry Regulations: HIPAA &amp; HITECH</a:t>
            </a:r>
          </a:p>
          <a:p>
            <a:pPr lvl="1">
              <a:lnSpc>
                <a:spcPct val="150000"/>
              </a:lnSpc>
              <a:buFont typeface="Wingdings" charset="2"/>
              <a:buChar char="ü"/>
            </a:pPr>
            <a:r>
              <a:rPr lang="en-US" dirty="0" smtClean="0">
                <a:solidFill>
                  <a:srgbClr val="002060"/>
                </a:solidFill>
              </a:rPr>
              <a:t> Module II: Medical Aspects of Documentation</a:t>
            </a:r>
          </a:p>
          <a:p>
            <a:pPr lvl="2">
              <a:lnSpc>
                <a:spcPct val="150000"/>
              </a:lnSpc>
              <a:buFont typeface=".AppleSystemUIFont" charset="-120"/>
              <a:buChar char="-"/>
            </a:pPr>
            <a:r>
              <a:rPr lang="en-US" dirty="0" smtClean="0">
                <a:solidFill>
                  <a:srgbClr val="002060"/>
                </a:solidFill>
              </a:rPr>
              <a:t>SOAP Note; Medical Terminology; Diagnostic Tools</a:t>
            </a:r>
          </a:p>
          <a:p>
            <a:pPr lvl="1">
              <a:lnSpc>
                <a:spcPct val="150000"/>
              </a:lnSpc>
              <a:buFont typeface="Wingdings" charset="2"/>
              <a:buChar char="ü"/>
            </a:pPr>
            <a:r>
              <a:rPr lang="en-US" dirty="0" smtClean="0">
                <a:solidFill>
                  <a:srgbClr val="002060"/>
                </a:solidFill>
              </a:rPr>
              <a:t>Module III: Financial &amp; Business Aspects of Documentation</a:t>
            </a:r>
          </a:p>
          <a:p>
            <a:pPr lvl="2">
              <a:lnSpc>
                <a:spcPct val="150000"/>
              </a:lnSpc>
              <a:buFont typeface=".AppleSystemUIFont" charset="-120"/>
              <a:buChar char="-"/>
            </a:pPr>
            <a:r>
              <a:rPr lang="en-US" dirty="0" smtClean="0">
                <a:solidFill>
                  <a:srgbClr val="002060"/>
                </a:solidFill>
              </a:rPr>
              <a:t>Principles of Coding, Billing, &amp; Reimbursement (E/M Service Guidelines)</a:t>
            </a:r>
          </a:p>
          <a:p>
            <a:pPr lvl="1">
              <a:lnSpc>
                <a:spcPct val="150000"/>
              </a:lnSpc>
              <a:buFont typeface="Wingdings" charset="2"/>
              <a:buChar char="ü"/>
            </a:pPr>
            <a:r>
              <a:rPr lang="en-US" dirty="0" smtClean="0">
                <a:solidFill>
                  <a:srgbClr val="002060"/>
                </a:solidFill>
              </a:rPr>
              <a:t> Module IV: Legal Aspects of Documentation</a:t>
            </a:r>
          </a:p>
          <a:p>
            <a:pPr lvl="2">
              <a:lnSpc>
                <a:spcPct val="150000"/>
              </a:lnSpc>
              <a:buFont typeface=".AppleSystemUIFont" charset="-120"/>
              <a:buChar char="-"/>
            </a:pPr>
            <a:r>
              <a:rPr lang="en-US" dirty="0" smtClean="0">
                <a:solidFill>
                  <a:srgbClr val="002060"/>
                </a:solidFill>
              </a:rPr>
              <a:t>Legal Regulations; Issues of Medical Malpractice, Fraud; &amp; False Claims Act</a:t>
            </a: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oogle Shape;183;p25"/>
          <p:cNvPicPr preferRelativeResize="0"/>
          <p:nvPr/>
        </p:nvPicPr>
        <p:blipFill>
          <a:blip r:embed="rId3">
            <a:alphaModFix/>
          </a:blip>
          <a:stretch>
            <a:fillRect/>
          </a:stretch>
        </p:blipFill>
        <p:spPr>
          <a:xfrm>
            <a:off x="9965668" y="5728446"/>
            <a:ext cx="1578915" cy="851927"/>
          </a:xfrm>
          <a:prstGeom prst="rect">
            <a:avLst/>
          </a:prstGeom>
          <a:noFill/>
          <a:ln>
            <a:noFill/>
          </a:ln>
        </p:spPr>
      </p:pic>
    </p:spTree>
    <p:extLst>
      <p:ext uri="{BB962C8B-B14F-4D97-AF65-F5344CB8AC3E}">
        <p14:creationId xmlns:p14="http://schemas.microsoft.com/office/powerpoint/2010/main" val="11621294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32031"/>
            <a:ext cx="10515600" cy="1325563"/>
          </a:xfrm>
        </p:spPr>
        <p:txBody>
          <a:bodyPr/>
          <a:lstStyle/>
          <a:p>
            <a:r>
              <a:rPr lang="en-US" dirty="0" smtClean="0">
                <a:solidFill>
                  <a:schemeClr val="bg1"/>
                </a:solidFill>
                <a:latin typeface="+mn-lt"/>
              </a:rPr>
              <a:t>STAGE I: Classroom Training</a:t>
            </a:r>
            <a:endParaRPr lang="en-US" dirty="0">
              <a:solidFill>
                <a:schemeClr val="bg1"/>
              </a:solidFill>
              <a:latin typeface="+mn-lt"/>
            </a:endParaRPr>
          </a:p>
        </p:txBody>
      </p:sp>
      <p:sp>
        <p:nvSpPr>
          <p:cNvPr id="3" name="Content Placeholder 2"/>
          <p:cNvSpPr>
            <a:spLocks noGrp="1"/>
          </p:cNvSpPr>
          <p:nvPr>
            <p:ph sz="half" idx="1"/>
          </p:nvPr>
        </p:nvSpPr>
        <p:spPr>
          <a:xfrm>
            <a:off x="640772" y="1571241"/>
            <a:ext cx="10910455" cy="4545735"/>
          </a:xfrm>
        </p:spPr>
        <p:txBody>
          <a:bodyPr>
            <a:normAutofit fontScale="92500" lnSpcReduction="10000"/>
          </a:bodyPr>
          <a:lstStyle/>
          <a:p>
            <a:pPr marL="0" indent="0">
              <a:lnSpc>
                <a:spcPct val="150000"/>
              </a:lnSpc>
              <a:buNone/>
            </a:pPr>
            <a:r>
              <a:rPr lang="en-US" dirty="0" smtClean="0">
                <a:solidFill>
                  <a:srgbClr val="002060"/>
                </a:solidFill>
              </a:rPr>
              <a:t>Joint Commission guidelines for Clinical Scribe education, training, &amp; use</a:t>
            </a:r>
            <a:r>
              <a:rPr lang="en-US" baseline="30000" dirty="0" smtClean="0">
                <a:solidFill>
                  <a:srgbClr val="002060"/>
                </a:solidFill>
              </a:rPr>
              <a:t>151</a:t>
            </a:r>
            <a:r>
              <a:rPr lang="en-US" dirty="0" smtClean="0">
                <a:solidFill>
                  <a:srgbClr val="002060"/>
                </a:solidFill>
              </a:rPr>
              <a:t>:</a:t>
            </a:r>
          </a:p>
          <a:p>
            <a:pPr lvl="1">
              <a:lnSpc>
                <a:spcPct val="150000"/>
              </a:lnSpc>
              <a:buFont typeface="Wingdings" charset="2"/>
              <a:buChar char="ü"/>
            </a:pPr>
            <a:r>
              <a:rPr lang="en-US" dirty="0" smtClean="0">
                <a:solidFill>
                  <a:srgbClr val="002060"/>
                </a:solidFill>
              </a:rPr>
              <a:t> Medical Terminology (Module II)</a:t>
            </a:r>
          </a:p>
          <a:p>
            <a:pPr lvl="1">
              <a:lnSpc>
                <a:spcPct val="150000"/>
              </a:lnSpc>
              <a:buFont typeface="Wingdings" charset="2"/>
              <a:buChar char="ü"/>
            </a:pPr>
            <a:r>
              <a:rPr lang="en-US" dirty="0" smtClean="0">
                <a:solidFill>
                  <a:srgbClr val="002060"/>
                </a:solidFill>
              </a:rPr>
              <a:t>Health Insurance Portability &amp; Accountability Act (HIPAA, Modules I &amp; IV)</a:t>
            </a:r>
          </a:p>
          <a:p>
            <a:pPr lvl="1">
              <a:lnSpc>
                <a:spcPct val="150000"/>
              </a:lnSpc>
              <a:buFont typeface="Wingdings" charset="2"/>
              <a:buChar char="ü"/>
            </a:pPr>
            <a:r>
              <a:rPr lang="en-US" dirty="0" smtClean="0">
                <a:solidFill>
                  <a:srgbClr val="002060"/>
                </a:solidFill>
              </a:rPr>
              <a:t> Principles of Billing, Coding, &amp; Reimbursement (Module III)</a:t>
            </a:r>
          </a:p>
          <a:p>
            <a:pPr marL="457200" lvl="1" indent="0">
              <a:lnSpc>
                <a:spcPct val="150000"/>
              </a:lnSpc>
              <a:buNone/>
            </a:pPr>
            <a:endParaRPr lang="en-US" sz="1300" dirty="0" smtClean="0">
              <a:solidFill>
                <a:srgbClr val="002060"/>
              </a:solidFill>
            </a:endParaRPr>
          </a:p>
          <a:p>
            <a:pPr lvl="1">
              <a:lnSpc>
                <a:spcPct val="150000"/>
              </a:lnSpc>
              <a:buFont typeface="Wingdings" charset="2"/>
              <a:buChar char="v"/>
            </a:pPr>
            <a:r>
              <a:rPr lang="en-US" dirty="0" smtClean="0">
                <a:solidFill>
                  <a:srgbClr val="002060"/>
                </a:solidFill>
              </a:rPr>
              <a:t> Electronic Medical Record (EMR) Navigation &amp; Functionality (STAGE II)</a:t>
            </a:r>
          </a:p>
          <a:p>
            <a:pPr lvl="1">
              <a:lnSpc>
                <a:spcPct val="150000"/>
              </a:lnSpc>
              <a:buFont typeface="Wingdings" charset="2"/>
              <a:buChar char="v"/>
            </a:pPr>
            <a:r>
              <a:rPr lang="en-US" dirty="0" smtClean="0">
                <a:solidFill>
                  <a:srgbClr val="002060"/>
                </a:solidFill>
              </a:rPr>
              <a:t> Computerized order entry, clinical decision support, proper methodology for pending orders for authentication &amp; submission (STAGE II)</a:t>
            </a:r>
            <a:endParaRPr lang="en-US" dirty="0">
              <a:solidFill>
                <a:srgbClr val="002060"/>
              </a:solidFill>
            </a:endParaRP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oogle Shape;183;p25"/>
          <p:cNvPicPr preferRelativeResize="0"/>
          <p:nvPr/>
        </p:nvPicPr>
        <p:blipFill>
          <a:blip r:embed="rId3">
            <a:alphaModFix/>
          </a:blip>
          <a:stretch>
            <a:fillRect/>
          </a:stretch>
        </p:blipFill>
        <p:spPr>
          <a:xfrm>
            <a:off x="9965668" y="5728446"/>
            <a:ext cx="1578915" cy="851927"/>
          </a:xfrm>
          <a:prstGeom prst="rect">
            <a:avLst/>
          </a:prstGeom>
          <a:noFill/>
          <a:ln>
            <a:noFill/>
          </a:ln>
        </p:spPr>
      </p:pic>
      <p:sp>
        <p:nvSpPr>
          <p:cNvPr id="8" name="TextBox 7"/>
          <p:cNvSpPr txBox="1"/>
          <p:nvPr/>
        </p:nvSpPr>
        <p:spPr>
          <a:xfrm>
            <a:off x="346232" y="6080681"/>
            <a:ext cx="9612792" cy="738664"/>
          </a:xfrm>
          <a:prstGeom prst="rect">
            <a:avLst/>
          </a:prstGeom>
          <a:noFill/>
        </p:spPr>
        <p:txBody>
          <a:bodyPr wrap="square" rtlCol="0">
            <a:spAutoFit/>
          </a:bodyPr>
          <a:lstStyle/>
          <a:p>
            <a:r>
              <a:rPr lang="en-US" dirty="0" smtClean="0">
                <a:solidFill>
                  <a:srgbClr val="002060"/>
                </a:solidFill>
                <a:latin typeface="Calibri" charset="0"/>
                <a:ea typeface="Calibri" charset="0"/>
                <a:cs typeface="Calibri" charset="0"/>
              </a:rPr>
              <a:t>151: Joint Commission. </a:t>
            </a:r>
            <a:r>
              <a:rPr lang="en-US" dirty="0">
                <a:solidFill>
                  <a:srgbClr val="002060"/>
                </a:solidFill>
                <a:latin typeface="Calibri" charset="0"/>
                <a:ea typeface="Calibri" charset="0"/>
                <a:cs typeface="Calibri" charset="0"/>
              </a:rPr>
              <a:t>Documentation Assistance Provided by Scribes: What guidelines should be followed when physicians or other licensed independent practitioners use scribes to assist with documentation? </a:t>
            </a:r>
            <a:r>
              <a:rPr lang="en-US" i="1" dirty="0" smtClean="0">
                <a:solidFill>
                  <a:srgbClr val="002060"/>
                </a:solidFill>
                <a:latin typeface="Calibri" charset="0"/>
                <a:ea typeface="Calibri" charset="0"/>
                <a:cs typeface="Calibri" charset="0"/>
              </a:rPr>
              <a:t>Perspectives Newsletter®. </a:t>
            </a:r>
            <a:r>
              <a:rPr lang="en-US" dirty="0" smtClean="0">
                <a:solidFill>
                  <a:srgbClr val="002060"/>
                </a:solidFill>
                <a:latin typeface="Calibri" charset="0"/>
                <a:ea typeface="Calibri" charset="0"/>
                <a:cs typeface="Calibri" charset="0"/>
              </a:rPr>
              <a:t>2018;38(8</a:t>
            </a:r>
            <a:r>
              <a:rPr lang="en-US" dirty="0">
                <a:solidFill>
                  <a:srgbClr val="002060"/>
                </a:solidFill>
                <a:latin typeface="Calibri" charset="0"/>
                <a:ea typeface="Calibri" charset="0"/>
                <a:cs typeface="Calibri" charset="0"/>
              </a:rPr>
              <a:t>).</a:t>
            </a:r>
          </a:p>
          <a:p>
            <a:endParaRPr lang="en-US" dirty="0">
              <a:latin typeface="Calibri" charset="0"/>
              <a:ea typeface="Calibri" charset="0"/>
              <a:cs typeface="Calibri" charset="0"/>
            </a:endParaRPr>
          </a:p>
        </p:txBody>
      </p:sp>
    </p:spTree>
    <p:extLst>
      <p:ext uri="{BB962C8B-B14F-4D97-AF65-F5344CB8AC3E}">
        <p14:creationId xmlns:p14="http://schemas.microsoft.com/office/powerpoint/2010/main" val="4399842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32031"/>
            <a:ext cx="10515600" cy="1325563"/>
          </a:xfrm>
        </p:spPr>
        <p:txBody>
          <a:bodyPr/>
          <a:lstStyle/>
          <a:p>
            <a:r>
              <a:rPr lang="en-US" dirty="0" smtClean="0">
                <a:solidFill>
                  <a:schemeClr val="bg1"/>
                </a:solidFill>
                <a:latin typeface="+mn-lt"/>
              </a:rPr>
              <a:t>CSAT STAGE II: EHR </a:t>
            </a:r>
            <a:r>
              <a:rPr lang="en-US" dirty="0" smtClean="0">
                <a:solidFill>
                  <a:schemeClr val="bg1"/>
                </a:solidFill>
                <a:latin typeface="+mn-lt"/>
              </a:rPr>
              <a:t>Training</a:t>
            </a:r>
            <a:endParaRPr lang="en-US" baseline="30000" dirty="0">
              <a:solidFill>
                <a:schemeClr val="bg1"/>
              </a:solidFill>
              <a:latin typeface="+mn-lt"/>
            </a:endParaRPr>
          </a:p>
        </p:txBody>
      </p:sp>
      <p:sp>
        <p:nvSpPr>
          <p:cNvPr id="3" name="Content Placeholder 2"/>
          <p:cNvSpPr>
            <a:spLocks noGrp="1"/>
          </p:cNvSpPr>
          <p:nvPr>
            <p:ph sz="half" idx="1"/>
          </p:nvPr>
        </p:nvSpPr>
        <p:spPr>
          <a:xfrm>
            <a:off x="1000286" y="1690688"/>
            <a:ext cx="10191427" cy="4351338"/>
          </a:xfrm>
        </p:spPr>
        <p:txBody>
          <a:bodyPr>
            <a:normAutofit fontScale="92500"/>
          </a:bodyPr>
          <a:lstStyle/>
          <a:p>
            <a:pPr>
              <a:lnSpc>
                <a:spcPct val="150000"/>
              </a:lnSpc>
              <a:buFont typeface="Wingdings" charset="2"/>
              <a:buChar char="Ø"/>
            </a:pPr>
            <a:r>
              <a:rPr lang="en-US" dirty="0" smtClean="0">
                <a:solidFill>
                  <a:srgbClr val="002060"/>
                </a:solidFill>
              </a:rPr>
              <a:t> 400 electronic health and medical record software systems</a:t>
            </a:r>
            <a:r>
              <a:rPr lang="en-US" baseline="30000" dirty="0" smtClean="0">
                <a:solidFill>
                  <a:srgbClr val="002060"/>
                </a:solidFill>
              </a:rPr>
              <a:t>2</a:t>
            </a:r>
            <a:endParaRPr lang="en-US" baseline="30000" dirty="0">
              <a:solidFill>
                <a:srgbClr val="002060"/>
              </a:solidFill>
            </a:endParaRPr>
          </a:p>
          <a:p>
            <a:pPr lvl="1">
              <a:lnSpc>
                <a:spcPct val="150000"/>
              </a:lnSpc>
              <a:buFont typeface=".AppleSystemUIFont" charset="-120"/>
              <a:buChar char="-"/>
            </a:pPr>
            <a:r>
              <a:rPr lang="en-US" dirty="0" smtClean="0">
                <a:solidFill>
                  <a:srgbClr val="002060"/>
                </a:solidFill>
              </a:rPr>
              <a:t>Wide variation in navigation, interface, and functionality</a:t>
            </a:r>
          </a:p>
          <a:p>
            <a:pPr>
              <a:lnSpc>
                <a:spcPct val="150000"/>
              </a:lnSpc>
              <a:buFont typeface="Wingdings" charset="2"/>
              <a:buChar char="Ø"/>
            </a:pPr>
            <a:r>
              <a:rPr lang="en-US" dirty="0" smtClean="0">
                <a:solidFill>
                  <a:srgbClr val="002060"/>
                </a:solidFill>
              </a:rPr>
              <a:t> CSAT STAGE II Training: 16 </a:t>
            </a:r>
            <a:r>
              <a:rPr lang="mr-IN" dirty="0" smtClean="0">
                <a:solidFill>
                  <a:srgbClr val="002060"/>
                </a:solidFill>
              </a:rPr>
              <a:t>–</a:t>
            </a:r>
            <a:r>
              <a:rPr lang="en-US" dirty="0" smtClean="0">
                <a:solidFill>
                  <a:srgbClr val="002060"/>
                </a:solidFill>
              </a:rPr>
              <a:t> 24 hours of EHR-specific training</a:t>
            </a:r>
          </a:p>
          <a:p>
            <a:pPr lvl="1">
              <a:lnSpc>
                <a:spcPct val="150000"/>
              </a:lnSpc>
              <a:buFont typeface=".AppleSystemUIFont" charset="-120"/>
              <a:buChar char="-"/>
            </a:pPr>
            <a:r>
              <a:rPr lang="en-US" dirty="0">
                <a:solidFill>
                  <a:srgbClr val="002060"/>
                </a:solidFill>
              </a:rPr>
              <a:t> </a:t>
            </a:r>
            <a:r>
              <a:rPr lang="en-US" dirty="0" smtClean="0">
                <a:solidFill>
                  <a:srgbClr val="002060"/>
                </a:solidFill>
              </a:rPr>
              <a:t>Learn to navigate and chart within your facility’s EHR system</a:t>
            </a:r>
          </a:p>
          <a:p>
            <a:pPr lvl="1">
              <a:lnSpc>
                <a:spcPct val="150000"/>
              </a:lnSpc>
              <a:buFont typeface=".AppleSystemUIFont" charset="-120"/>
              <a:buChar char="-"/>
            </a:pPr>
            <a:r>
              <a:rPr lang="en-US" dirty="0" smtClean="0">
                <a:solidFill>
                  <a:srgbClr val="002060"/>
                </a:solidFill>
              </a:rPr>
              <a:t>Apply STAGE I information to active work-like, time-sensitive environment</a:t>
            </a:r>
          </a:p>
          <a:p>
            <a:pPr lvl="1">
              <a:lnSpc>
                <a:spcPct val="150000"/>
              </a:lnSpc>
              <a:buFont typeface=".AppleSystemUIFont" charset="-120"/>
              <a:buChar char="-"/>
            </a:pPr>
            <a:r>
              <a:rPr lang="en-US" dirty="0" smtClean="0">
                <a:solidFill>
                  <a:srgbClr val="002060"/>
                </a:solidFill>
              </a:rPr>
              <a:t>CSAT website has information on STAGE II Training &amp; Certification</a:t>
            </a: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oogle Shape;183;p25"/>
          <p:cNvPicPr preferRelativeResize="0"/>
          <p:nvPr/>
        </p:nvPicPr>
        <p:blipFill>
          <a:blip r:embed="rId2">
            <a:alphaModFix/>
          </a:blip>
          <a:stretch>
            <a:fillRect/>
          </a:stretch>
        </p:blipFill>
        <p:spPr>
          <a:xfrm>
            <a:off x="9965668" y="5728446"/>
            <a:ext cx="1578915" cy="851927"/>
          </a:xfrm>
          <a:prstGeom prst="rect">
            <a:avLst/>
          </a:prstGeom>
          <a:noFill/>
          <a:ln>
            <a:noFill/>
          </a:ln>
        </p:spPr>
      </p:pic>
    </p:spTree>
    <p:extLst>
      <p:ext uri="{BB962C8B-B14F-4D97-AF65-F5344CB8AC3E}">
        <p14:creationId xmlns:p14="http://schemas.microsoft.com/office/powerpoint/2010/main" val="8487289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32031"/>
            <a:ext cx="10515600" cy="1325563"/>
          </a:xfrm>
        </p:spPr>
        <p:txBody>
          <a:bodyPr/>
          <a:lstStyle/>
          <a:p>
            <a:r>
              <a:rPr lang="en-US" dirty="0" smtClean="0">
                <a:solidFill>
                  <a:schemeClr val="bg1"/>
                </a:solidFill>
                <a:latin typeface="+mn-lt"/>
              </a:rPr>
              <a:t>CSAT STAGE III: Workflow </a:t>
            </a:r>
            <a:r>
              <a:rPr lang="en-US" dirty="0" smtClean="0">
                <a:solidFill>
                  <a:schemeClr val="bg1"/>
                </a:solidFill>
                <a:latin typeface="+mn-lt"/>
              </a:rPr>
              <a:t>Training</a:t>
            </a:r>
            <a:endParaRPr lang="en-US" baseline="30000" dirty="0">
              <a:solidFill>
                <a:schemeClr val="bg1"/>
              </a:solidFill>
              <a:latin typeface="+mn-lt"/>
            </a:endParaRPr>
          </a:p>
        </p:txBody>
      </p:sp>
      <p:sp>
        <p:nvSpPr>
          <p:cNvPr id="3" name="Content Placeholder 2"/>
          <p:cNvSpPr>
            <a:spLocks noGrp="1"/>
          </p:cNvSpPr>
          <p:nvPr>
            <p:ph sz="half" idx="1"/>
          </p:nvPr>
        </p:nvSpPr>
        <p:spPr>
          <a:xfrm>
            <a:off x="1000286" y="1690688"/>
            <a:ext cx="10191427" cy="4351338"/>
          </a:xfrm>
        </p:spPr>
        <p:txBody>
          <a:bodyPr>
            <a:normAutofit fontScale="92500"/>
          </a:bodyPr>
          <a:lstStyle/>
          <a:p>
            <a:pPr>
              <a:lnSpc>
                <a:spcPct val="150000"/>
              </a:lnSpc>
              <a:buFont typeface="Wingdings" charset="2"/>
              <a:buChar char="Ø"/>
            </a:pPr>
            <a:r>
              <a:rPr lang="en-US" dirty="0" smtClean="0">
                <a:solidFill>
                  <a:srgbClr val="002060"/>
                </a:solidFill>
              </a:rPr>
              <a:t> Up to 5 clinical shifts with an experienced Clinical Scribe Trainer</a:t>
            </a:r>
          </a:p>
          <a:p>
            <a:pPr lvl="1">
              <a:lnSpc>
                <a:spcPct val="150000"/>
              </a:lnSpc>
              <a:buFont typeface=".AppleSystemUIFont" charset="-120"/>
              <a:buChar char="-"/>
            </a:pPr>
            <a:r>
              <a:rPr lang="en-US" dirty="0" smtClean="0">
                <a:solidFill>
                  <a:srgbClr val="002060"/>
                </a:solidFill>
              </a:rPr>
              <a:t>One-on-one “real-time” training in the clinical setting</a:t>
            </a:r>
          </a:p>
          <a:p>
            <a:pPr lvl="1">
              <a:lnSpc>
                <a:spcPct val="150000"/>
              </a:lnSpc>
              <a:buFont typeface=".AppleSystemUIFont" charset="-120"/>
              <a:buChar char="-"/>
            </a:pPr>
            <a:r>
              <a:rPr lang="en-US" dirty="0" smtClean="0">
                <a:solidFill>
                  <a:srgbClr val="002060"/>
                </a:solidFill>
              </a:rPr>
              <a:t>Observe, model, and receive real-time instruction &amp; feedback</a:t>
            </a:r>
          </a:p>
          <a:p>
            <a:pPr lvl="1">
              <a:lnSpc>
                <a:spcPct val="150000"/>
              </a:lnSpc>
              <a:buFont typeface=".AppleSystemUIFont" charset="-120"/>
              <a:buChar char="-"/>
            </a:pPr>
            <a:r>
              <a:rPr lang="en-US" dirty="0" smtClean="0">
                <a:solidFill>
                  <a:srgbClr val="002060"/>
                </a:solidFill>
              </a:rPr>
              <a:t>Apply content and concepts covered in CSAT STAGES I &amp; II to clinical setting</a:t>
            </a:r>
            <a:endParaRPr lang="en-US" dirty="0">
              <a:solidFill>
                <a:srgbClr val="002060"/>
              </a:solidFill>
            </a:endParaRPr>
          </a:p>
          <a:p>
            <a:pPr lvl="1">
              <a:lnSpc>
                <a:spcPct val="150000"/>
              </a:lnSpc>
              <a:buFont typeface=".AppleSystemUIFont" charset="-120"/>
              <a:buChar char="-"/>
            </a:pPr>
            <a:r>
              <a:rPr lang="en-US" dirty="0" smtClean="0">
                <a:solidFill>
                  <a:srgbClr val="002060"/>
                </a:solidFill>
              </a:rPr>
              <a:t>CSAT STAGE III Training &amp; Certification available in limited in-house settings</a:t>
            </a:r>
          </a:p>
          <a:p>
            <a:pPr lvl="1">
              <a:lnSpc>
                <a:spcPct val="150000"/>
              </a:lnSpc>
              <a:buFont typeface=".AppleSystemUIFont" charset="-120"/>
              <a:buChar char="-"/>
            </a:pPr>
            <a:r>
              <a:rPr lang="en-US" dirty="0" smtClean="0">
                <a:solidFill>
                  <a:srgbClr val="002060"/>
                </a:solidFill>
              </a:rPr>
              <a:t>Information &amp; Resources available on the CSAT Website</a:t>
            </a: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oogle Shape;183;p25"/>
          <p:cNvPicPr preferRelativeResize="0"/>
          <p:nvPr/>
        </p:nvPicPr>
        <p:blipFill>
          <a:blip r:embed="rId2">
            <a:alphaModFix/>
          </a:blip>
          <a:stretch>
            <a:fillRect/>
          </a:stretch>
        </p:blipFill>
        <p:spPr>
          <a:xfrm>
            <a:off x="9965668" y="5728446"/>
            <a:ext cx="1578915" cy="851927"/>
          </a:xfrm>
          <a:prstGeom prst="rect">
            <a:avLst/>
          </a:prstGeom>
          <a:noFill/>
          <a:ln>
            <a:noFill/>
          </a:ln>
        </p:spPr>
      </p:pic>
    </p:spTree>
    <p:extLst>
      <p:ext uri="{BB962C8B-B14F-4D97-AF65-F5344CB8AC3E}">
        <p14:creationId xmlns:p14="http://schemas.microsoft.com/office/powerpoint/2010/main" val="18497763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32031"/>
            <a:ext cx="10515600" cy="1325563"/>
          </a:xfrm>
        </p:spPr>
        <p:txBody>
          <a:bodyPr/>
          <a:lstStyle/>
          <a:p>
            <a:r>
              <a:rPr lang="en-US" dirty="0" smtClean="0">
                <a:solidFill>
                  <a:schemeClr val="bg1"/>
                </a:solidFill>
                <a:latin typeface="+mn-lt"/>
              </a:rPr>
              <a:t>CSAT STAGE IV: Clinical </a:t>
            </a:r>
            <a:r>
              <a:rPr lang="en-US" dirty="0" smtClean="0">
                <a:solidFill>
                  <a:schemeClr val="bg1"/>
                </a:solidFill>
                <a:latin typeface="+mn-lt"/>
              </a:rPr>
              <a:t>Evaluation</a:t>
            </a:r>
            <a:endParaRPr lang="en-US" dirty="0">
              <a:solidFill>
                <a:schemeClr val="bg1"/>
              </a:solidFill>
              <a:latin typeface="+mn-lt"/>
            </a:endParaRPr>
          </a:p>
        </p:txBody>
      </p:sp>
      <p:sp>
        <p:nvSpPr>
          <p:cNvPr id="3" name="Content Placeholder 2"/>
          <p:cNvSpPr>
            <a:spLocks noGrp="1"/>
          </p:cNvSpPr>
          <p:nvPr>
            <p:ph sz="half" idx="1"/>
          </p:nvPr>
        </p:nvSpPr>
        <p:spPr>
          <a:xfrm>
            <a:off x="1000286" y="1690688"/>
            <a:ext cx="10801854" cy="4351338"/>
          </a:xfrm>
        </p:spPr>
        <p:txBody>
          <a:bodyPr>
            <a:normAutofit/>
          </a:bodyPr>
          <a:lstStyle/>
          <a:p>
            <a:pPr>
              <a:lnSpc>
                <a:spcPct val="150000"/>
              </a:lnSpc>
              <a:buFont typeface="Wingdings" charset="2"/>
              <a:buChar char="Ø"/>
            </a:pPr>
            <a:r>
              <a:rPr lang="en-US" dirty="0" smtClean="0">
                <a:solidFill>
                  <a:srgbClr val="002060"/>
                </a:solidFill>
              </a:rPr>
              <a:t> Monitor progress toward independent performance objectives </a:t>
            </a:r>
          </a:p>
          <a:p>
            <a:pPr lvl="1">
              <a:lnSpc>
                <a:spcPct val="150000"/>
              </a:lnSpc>
              <a:buFont typeface=".AppleSystemUIFont" charset="-120"/>
              <a:buChar char="-"/>
            </a:pPr>
            <a:r>
              <a:rPr lang="en-US" dirty="0" smtClean="0">
                <a:solidFill>
                  <a:srgbClr val="002060"/>
                </a:solidFill>
              </a:rPr>
              <a:t>Regulated Assessment Tools</a:t>
            </a:r>
          </a:p>
          <a:p>
            <a:pPr>
              <a:lnSpc>
                <a:spcPct val="150000"/>
              </a:lnSpc>
              <a:buFont typeface="Wingdings" charset="2"/>
              <a:buChar char="Ø"/>
            </a:pPr>
            <a:r>
              <a:rPr lang="en-US" dirty="0" smtClean="0">
                <a:solidFill>
                  <a:srgbClr val="002060"/>
                </a:solidFill>
              </a:rPr>
              <a:t> 90-day Evaluation Period Recommended</a:t>
            </a:r>
          </a:p>
          <a:p>
            <a:pPr lvl="1">
              <a:lnSpc>
                <a:spcPct val="150000"/>
              </a:lnSpc>
              <a:buFont typeface=".AppleSystemUIFont" charset="-120"/>
              <a:buChar char="-"/>
            </a:pPr>
            <a:r>
              <a:rPr lang="en-US" dirty="0" smtClean="0">
                <a:solidFill>
                  <a:srgbClr val="002060"/>
                </a:solidFill>
              </a:rPr>
              <a:t> In accordance with TJC Guidelines and Research Best Practices</a:t>
            </a:r>
          </a:p>
          <a:p>
            <a:pPr>
              <a:lnSpc>
                <a:spcPct val="150000"/>
              </a:lnSpc>
              <a:buFont typeface="Wingdings" charset="2"/>
              <a:buChar char="Ø"/>
            </a:pPr>
            <a:r>
              <a:rPr lang="en-US" dirty="0" smtClean="0">
                <a:solidFill>
                  <a:srgbClr val="002060"/>
                </a:solidFill>
              </a:rPr>
              <a:t> Information &amp; Resources Available on CSAT Website</a:t>
            </a:r>
          </a:p>
          <a:p>
            <a:pPr lvl="1">
              <a:lnSpc>
                <a:spcPct val="150000"/>
              </a:lnSpc>
              <a:buFont typeface=".AppleSystemUIFont" charset="-120"/>
              <a:buChar char="-"/>
            </a:pPr>
            <a:r>
              <a:rPr lang="en-US" dirty="0">
                <a:solidFill>
                  <a:srgbClr val="002060"/>
                </a:solidFill>
              </a:rPr>
              <a:t> </a:t>
            </a:r>
            <a:r>
              <a:rPr lang="en-US" dirty="0" smtClean="0">
                <a:solidFill>
                  <a:srgbClr val="002060"/>
                </a:solidFill>
                <a:hlinkClick r:id="rId2"/>
              </a:rPr>
              <a:t>www.scribeACCELERATOR.com</a:t>
            </a:r>
            <a:r>
              <a:rPr lang="en-US" dirty="0" smtClean="0">
                <a:solidFill>
                  <a:srgbClr val="002060"/>
                </a:solidFill>
              </a:rPr>
              <a:t>  </a:t>
            </a: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oogle Shape;183;p25"/>
          <p:cNvPicPr preferRelativeResize="0"/>
          <p:nvPr/>
        </p:nvPicPr>
        <p:blipFill>
          <a:blip r:embed="rId3">
            <a:alphaModFix/>
          </a:blip>
          <a:stretch>
            <a:fillRect/>
          </a:stretch>
        </p:blipFill>
        <p:spPr>
          <a:xfrm>
            <a:off x="9965668" y="5728446"/>
            <a:ext cx="1578915" cy="851927"/>
          </a:xfrm>
          <a:prstGeom prst="rect">
            <a:avLst/>
          </a:prstGeom>
          <a:noFill/>
          <a:ln>
            <a:noFill/>
          </a:ln>
        </p:spPr>
      </p:pic>
    </p:spTree>
    <p:extLst>
      <p:ext uri="{BB962C8B-B14F-4D97-AF65-F5344CB8AC3E}">
        <p14:creationId xmlns:p14="http://schemas.microsoft.com/office/powerpoint/2010/main" val="8041238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1000286" y="1690688"/>
            <a:ext cx="10191427" cy="4351338"/>
          </a:xfrm>
        </p:spPr>
        <p:txBody>
          <a:bodyPr>
            <a:normAutofit/>
          </a:bodyPr>
          <a:lstStyle/>
          <a:p>
            <a:pPr>
              <a:lnSpc>
                <a:spcPct val="150000"/>
              </a:lnSpc>
              <a:buFont typeface="Wingdings" charset="2"/>
              <a:buChar char="Ø"/>
            </a:pPr>
            <a:r>
              <a:rPr lang="en-US" dirty="0" smtClean="0">
                <a:solidFill>
                  <a:srgbClr val="002060"/>
                </a:solidFill>
              </a:rPr>
              <a:t> </a:t>
            </a:r>
            <a:r>
              <a:rPr lang="en-US" b="1" u="sng" dirty="0" smtClean="0">
                <a:solidFill>
                  <a:srgbClr val="002060"/>
                </a:solidFill>
              </a:rPr>
              <a:t>Four Pillars of Clinical Documentation</a:t>
            </a:r>
            <a:r>
              <a:rPr lang="en-US" b="1" u="sng" baseline="30000" dirty="0" smtClean="0">
                <a:solidFill>
                  <a:srgbClr val="002060"/>
                </a:solidFill>
              </a:rPr>
              <a:t>60,67,128</a:t>
            </a:r>
            <a:r>
              <a:rPr lang="en-US" b="1" u="sng" dirty="0" smtClean="0">
                <a:solidFill>
                  <a:srgbClr val="002060"/>
                </a:solidFill>
              </a:rPr>
              <a:t>:</a:t>
            </a:r>
            <a:endParaRPr lang="en-US" b="1" u="sng" baseline="30000" dirty="0" smtClean="0">
              <a:solidFill>
                <a:srgbClr val="002060"/>
              </a:solidFill>
            </a:endParaRPr>
          </a:p>
          <a:p>
            <a:pPr marL="971550" lvl="1" indent="-514350">
              <a:lnSpc>
                <a:spcPct val="150000"/>
              </a:lnSpc>
              <a:buFont typeface="+mj-lt"/>
              <a:buAutoNum type="romanUcPeriod"/>
            </a:pPr>
            <a:r>
              <a:rPr lang="en-US" b="1" dirty="0" smtClean="0">
                <a:solidFill>
                  <a:srgbClr val="002060"/>
                </a:solidFill>
              </a:rPr>
              <a:t>Module I: </a:t>
            </a:r>
            <a:r>
              <a:rPr lang="en-US" dirty="0" smtClean="0">
                <a:solidFill>
                  <a:srgbClr val="002060"/>
                </a:solidFill>
              </a:rPr>
              <a:t>General/Practical Aspects of Clinical Documentation </a:t>
            </a:r>
          </a:p>
          <a:p>
            <a:pPr marL="971550" lvl="1" indent="-514350">
              <a:lnSpc>
                <a:spcPct val="150000"/>
              </a:lnSpc>
              <a:buFont typeface="+mj-lt"/>
              <a:buAutoNum type="romanUcPeriod"/>
            </a:pPr>
            <a:r>
              <a:rPr lang="en-US" b="1" dirty="0" smtClean="0">
                <a:solidFill>
                  <a:srgbClr val="002060"/>
                </a:solidFill>
              </a:rPr>
              <a:t>Module II: </a:t>
            </a:r>
            <a:r>
              <a:rPr lang="en-US" dirty="0" smtClean="0">
                <a:solidFill>
                  <a:srgbClr val="002060"/>
                </a:solidFill>
              </a:rPr>
              <a:t>Medical Aspects of Clinical Documentation</a:t>
            </a:r>
          </a:p>
          <a:p>
            <a:pPr marL="971550" lvl="1" indent="-514350">
              <a:lnSpc>
                <a:spcPct val="150000"/>
              </a:lnSpc>
              <a:buFont typeface="+mj-lt"/>
              <a:buAutoNum type="romanUcPeriod"/>
            </a:pPr>
            <a:r>
              <a:rPr lang="en-US" b="1" dirty="0" smtClean="0">
                <a:solidFill>
                  <a:srgbClr val="002060"/>
                </a:solidFill>
              </a:rPr>
              <a:t>Module III: </a:t>
            </a:r>
            <a:r>
              <a:rPr lang="en-US" dirty="0" smtClean="0">
                <a:solidFill>
                  <a:srgbClr val="002060"/>
                </a:solidFill>
              </a:rPr>
              <a:t>Financial/Business Aspects of Clinical Documentation</a:t>
            </a:r>
          </a:p>
          <a:p>
            <a:pPr marL="971550" lvl="1" indent="-514350">
              <a:lnSpc>
                <a:spcPct val="150000"/>
              </a:lnSpc>
              <a:buFont typeface="+mj-lt"/>
              <a:buAutoNum type="romanUcPeriod"/>
            </a:pPr>
            <a:r>
              <a:rPr lang="en-US" b="1" dirty="0" smtClean="0">
                <a:solidFill>
                  <a:srgbClr val="002060"/>
                </a:solidFill>
              </a:rPr>
              <a:t>Module IV: </a:t>
            </a:r>
            <a:r>
              <a:rPr lang="en-US" dirty="0" smtClean="0">
                <a:solidFill>
                  <a:srgbClr val="002060"/>
                </a:solidFill>
              </a:rPr>
              <a:t>Legal Aspects of Clinical Documentation</a:t>
            </a: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oogle Shape;183;p25"/>
          <p:cNvPicPr preferRelativeResize="0"/>
          <p:nvPr/>
        </p:nvPicPr>
        <p:blipFill>
          <a:blip r:embed="rId3">
            <a:alphaModFix/>
          </a:blip>
          <a:stretch>
            <a:fillRect/>
          </a:stretch>
        </p:blipFill>
        <p:spPr>
          <a:xfrm>
            <a:off x="9965668" y="5728446"/>
            <a:ext cx="1578915" cy="851927"/>
          </a:xfrm>
          <a:prstGeom prst="rect">
            <a:avLst/>
          </a:prstGeom>
          <a:noFill/>
          <a:ln>
            <a:noFill/>
          </a:ln>
        </p:spPr>
      </p:pic>
      <p:sp>
        <p:nvSpPr>
          <p:cNvPr id="9" name="Title 1"/>
          <p:cNvSpPr>
            <a:spLocks noGrp="1"/>
          </p:cNvSpPr>
          <p:nvPr>
            <p:ph type="title"/>
          </p:nvPr>
        </p:nvSpPr>
        <p:spPr>
          <a:xfrm>
            <a:off x="838200" y="432031"/>
            <a:ext cx="10515600" cy="1325563"/>
          </a:xfrm>
        </p:spPr>
        <p:txBody>
          <a:bodyPr/>
          <a:lstStyle/>
          <a:p>
            <a:r>
              <a:rPr lang="en-US" dirty="0" smtClean="0">
                <a:solidFill>
                  <a:schemeClr val="bg1"/>
                </a:solidFill>
                <a:latin typeface="+mn-lt"/>
              </a:rPr>
              <a:t>STAGE I: Classroom Training</a:t>
            </a:r>
            <a:endParaRPr lang="en-US" dirty="0">
              <a:solidFill>
                <a:schemeClr val="bg1"/>
              </a:solidFill>
              <a:latin typeface="+mn-lt"/>
            </a:endParaRPr>
          </a:p>
        </p:txBody>
      </p:sp>
    </p:spTree>
    <p:extLst>
      <p:ext uri="{BB962C8B-B14F-4D97-AF65-F5344CB8AC3E}">
        <p14:creationId xmlns:p14="http://schemas.microsoft.com/office/powerpoint/2010/main" val="20600065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1000286" y="1690688"/>
            <a:ext cx="10191427" cy="4351338"/>
          </a:xfrm>
        </p:spPr>
        <p:txBody>
          <a:bodyPr>
            <a:normAutofit/>
          </a:bodyPr>
          <a:lstStyle/>
          <a:p>
            <a:pPr>
              <a:lnSpc>
                <a:spcPct val="150000"/>
              </a:lnSpc>
              <a:buFont typeface="Wingdings" charset="2"/>
              <a:buChar char="Ø"/>
            </a:pPr>
            <a:r>
              <a:rPr lang="en-US" dirty="0" smtClean="0">
                <a:solidFill>
                  <a:srgbClr val="002060"/>
                </a:solidFill>
              </a:rPr>
              <a:t> </a:t>
            </a:r>
            <a:r>
              <a:rPr lang="en-US" b="1" dirty="0" smtClean="0">
                <a:solidFill>
                  <a:srgbClr val="002060"/>
                </a:solidFill>
              </a:rPr>
              <a:t>Module I: General Introduction to Clinical Documentation</a:t>
            </a:r>
          </a:p>
          <a:p>
            <a:pPr lvl="1">
              <a:lnSpc>
                <a:spcPct val="150000"/>
              </a:lnSpc>
              <a:buFont typeface="Courier New" charset="0"/>
              <a:buChar char="o"/>
            </a:pPr>
            <a:r>
              <a:rPr lang="en-US" dirty="0" smtClean="0">
                <a:solidFill>
                  <a:srgbClr val="002060"/>
                </a:solidFill>
              </a:rPr>
              <a:t> General Introduction to Clinical Scribe Role</a:t>
            </a:r>
          </a:p>
          <a:p>
            <a:pPr lvl="1">
              <a:lnSpc>
                <a:spcPct val="150000"/>
              </a:lnSpc>
              <a:buFont typeface="Courier New" charset="0"/>
              <a:buChar char="o"/>
            </a:pPr>
            <a:r>
              <a:rPr lang="en-US" dirty="0" smtClean="0">
                <a:solidFill>
                  <a:srgbClr val="002060"/>
                </a:solidFill>
              </a:rPr>
              <a:t>Important Skills Required for Successful Scribe Integration</a:t>
            </a:r>
          </a:p>
          <a:p>
            <a:pPr lvl="1">
              <a:lnSpc>
                <a:spcPct val="150000"/>
              </a:lnSpc>
              <a:buFont typeface="Courier New" charset="0"/>
              <a:buChar char="o"/>
            </a:pPr>
            <a:r>
              <a:rPr lang="en-US" dirty="0" smtClean="0">
                <a:solidFill>
                  <a:srgbClr val="002060"/>
                </a:solidFill>
              </a:rPr>
              <a:t>Important Policies &amp; Regulations that pertain to Clinical Scribes</a:t>
            </a:r>
          </a:p>
        </p:txBody>
      </p:sp>
      <p:sp>
        <p:nvSpPr>
          <p:cNvPr id="9" name="Rectangle 8"/>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oogle Shape;183;p25"/>
          <p:cNvPicPr preferRelativeResize="0"/>
          <p:nvPr/>
        </p:nvPicPr>
        <p:blipFill>
          <a:blip r:embed="rId3">
            <a:alphaModFix/>
          </a:blip>
          <a:stretch>
            <a:fillRect/>
          </a:stretch>
        </p:blipFill>
        <p:spPr>
          <a:xfrm>
            <a:off x="9965668" y="5728446"/>
            <a:ext cx="1578915" cy="851927"/>
          </a:xfrm>
          <a:prstGeom prst="rect">
            <a:avLst/>
          </a:prstGeom>
          <a:noFill/>
          <a:ln>
            <a:noFill/>
          </a:ln>
        </p:spPr>
      </p:pic>
      <p:sp>
        <p:nvSpPr>
          <p:cNvPr id="11" name="Title 1"/>
          <p:cNvSpPr>
            <a:spLocks noGrp="1"/>
          </p:cNvSpPr>
          <p:nvPr>
            <p:ph type="title"/>
          </p:nvPr>
        </p:nvSpPr>
        <p:spPr>
          <a:xfrm>
            <a:off x="838200" y="432031"/>
            <a:ext cx="10515600" cy="1325563"/>
          </a:xfrm>
        </p:spPr>
        <p:txBody>
          <a:bodyPr/>
          <a:lstStyle/>
          <a:p>
            <a:r>
              <a:rPr lang="en-US" dirty="0" smtClean="0">
                <a:solidFill>
                  <a:schemeClr val="bg1"/>
                </a:solidFill>
                <a:latin typeface="+mn-lt"/>
              </a:rPr>
              <a:t>STAGE I: Classroom Training</a:t>
            </a:r>
            <a:endParaRPr lang="en-US" dirty="0">
              <a:solidFill>
                <a:schemeClr val="bg1"/>
              </a:solidFill>
              <a:latin typeface="+mn-lt"/>
            </a:endParaRPr>
          </a:p>
        </p:txBody>
      </p:sp>
    </p:spTree>
    <p:extLst>
      <p:ext uri="{BB962C8B-B14F-4D97-AF65-F5344CB8AC3E}">
        <p14:creationId xmlns:p14="http://schemas.microsoft.com/office/powerpoint/2010/main" val="4681143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32031"/>
            <a:ext cx="10515600" cy="1325563"/>
          </a:xfrm>
        </p:spPr>
        <p:txBody>
          <a:bodyPr/>
          <a:lstStyle/>
          <a:p>
            <a:r>
              <a:rPr lang="en-US" dirty="0" smtClean="0">
                <a:solidFill>
                  <a:schemeClr val="bg1"/>
                </a:solidFill>
                <a:latin typeface="+mn-lt"/>
              </a:rPr>
              <a:t>CSAT Platform: </a:t>
            </a:r>
            <a:r>
              <a:rPr lang="en-US" dirty="0" smtClean="0">
                <a:solidFill>
                  <a:schemeClr val="bg1"/>
                </a:solidFill>
                <a:latin typeface="+mn-lt"/>
              </a:rPr>
              <a:t>Resources</a:t>
            </a:r>
            <a:endParaRPr lang="en-US" baseline="30000" dirty="0">
              <a:solidFill>
                <a:schemeClr val="bg1"/>
              </a:solidFill>
              <a:latin typeface="+mn-lt"/>
            </a:endParaRPr>
          </a:p>
        </p:txBody>
      </p:sp>
      <p:sp>
        <p:nvSpPr>
          <p:cNvPr id="3" name="Content Placeholder 2"/>
          <p:cNvSpPr>
            <a:spLocks noGrp="1"/>
          </p:cNvSpPr>
          <p:nvPr>
            <p:ph sz="half" idx="1"/>
          </p:nvPr>
        </p:nvSpPr>
        <p:spPr>
          <a:xfrm>
            <a:off x="1193856" y="1803071"/>
            <a:ext cx="8892988" cy="4351338"/>
          </a:xfrm>
        </p:spPr>
        <p:txBody>
          <a:bodyPr/>
          <a:lstStyle/>
          <a:p>
            <a:pPr>
              <a:lnSpc>
                <a:spcPct val="150000"/>
              </a:lnSpc>
              <a:buFont typeface="Wingdings" charset="2"/>
              <a:buChar char="Ø"/>
            </a:pPr>
            <a:r>
              <a:rPr lang="en-US" dirty="0" smtClean="0">
                <a:solidFill>
                  <a:srgbClr val="002060"/>
                </a:solidFill>
              </a:rPr>
              <a:t> CSAT Course</a:t>
            </a:r>
          </a:p>
          <a:p>
            <a:pPr>
              <a:lnSpc>
                <a:spcPct val="150000"/>
              </a:lnSpc>
              <a:buFont typeface="Wingdings" charset="2"/>
              <a:buChar char="Ø"/>
            </a:pPr>
            <a:r>
              <a:rPr lang="en-US" dirty="0" smtClean="0">
                <a:solidFill>
                  <a:srgbClr val="002060"/>
                </a:solidFill>
              </a:rPr>
              <a:t> CSAT Textbook/Manual</a:t>
            </a:r>
          </a:p>
          <a:p>
            <a:pPr>
              <a:lnSpc>
                <a:spcPct val="150000"/>
              </a:lnSpc>
              <a:buFont typeface="Wingdings" charset="2"/>
              <a:buChar char="Ø"/>
            </a:pPr>
            <a:r>
              <a:rPr lang="en-US" dirty="0" smtClean="0">
                <a:solidFill>
                  <a:srgbClr val="002060"/>
                </a:solidFill>
              </a:rPr>
              <a:t> CSAT Workbook</a:t>
            </a:r>
          </a:p>
          <a:p>
            <a:pPr>
              <a:lnSpc>
                <a:spcPct val="150000"/>
              </a:lnSpc>
              <a:buFont typeface="Wingdings" charset="2"/>
              <a:buChar char="Ø"/>
            </a:pPr>
            <a:r>
              <a:rPr lang="en-US" dirty="0" smtClean="0">
                <a:solidFill>
                  <a:srgbClr val="002060"/>
                </a:solidFill>
              </a:rPr>
              <a:t> CSAT Examination/Certification</a:t>
            </a:r>
          </a:p>
          <a:p>
            <a:pPr>
              <a:lnSpc>
                <a:spcPct val="150000"/>
              </a:lnSpc>
              <a:buFont typeface="Wingdings" charset="2"/>
              <a:buChar char="Ø"/>
            </a:pPr>
            <a:r>
              <a:rPr lang="en-US" dirty="0">
                <a:solidFill>
                  <a:srgbClr val="002060"/>
                </a:solidFill>
              </a:rPr>
              <a:t> </a:t>
            </a:r>
            <a:r>
              <a:rPr lang="en-US" dirty="0" smtClean="0">
                <a:solidFill>
                  <a:srgbClr val="002060"/>
                </a:solidFill>
              </a:rPr>
              <a:t>CSAT Website (</a:t>
            </a:r>
            <a:r>
              <a:rPr lang="en-US" dirty="0" err="1" smtClean="0">
                <a:solidFill>
                  <a:srgbClr val="002060"/>
                </a:solidFill>
              </a:rPr>
              <a:t>www.scribeACCELERATOR.com</a:t>
            </a:r>
            <a:r>
              <a:rPr lang="en-US" dirty="0" smtClean="0">
                <a:solidFill>
                  <a:srgbClr val="002060"/>
                </a:solidFill>
              </a:rPr>
              <a:t>)</a:t>
            </a:r>
            <a:endParaRPr lang="en-US" dirty="0">
              <a:solidFill>
                <a:srgbClr val="002060"/>
              </a:solidFill>
            </a:endParaRP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oogle Shape;183;p25"/>
          <p:cNvPicPr preferRelativeResize="0"/>
          <p:nvPr/>
        </p:nvPicPr>
        <p:blipFill>
          <a:blip r:embed="rId3">
            <a:alphaModFix/>
          </a:blip>
          <a:stretch>
            <a:fillRect/>
          </a:stretch>
        </p:blipFill>
        <p:spPr>
          <a:xfrm>
            <a:off x="9965668" y="5728446"/>
            <a:ext cx="1578915" cy="851927"/>
          </a:xfrm>
          <a:prstGeom prst="rect">
            <a:avLst/>
          </a:prstGeom>
          <a:noFill/>
          <a:ln>
            <a:noFill/>
          </a:ln>
        </p:spPr>
      </p:pic>
    </p:spTree>
    <p:extLst>
      <p:ext uri="{BB962C8B-B14F-4D97-AF65-F5344CB8AC3E}">
        <p14:creationId xmlns:p14="http://schemas.microsoft.com/office/powerpoint/2010/main" val="4603906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latin typeface="+mn-lt"/>
              </a:rPr>
              <a:t>Module I: Introduction</a:t>
            </a:r>
            <a:endParaRPr lang="en-US" dirty="0">
              <a:solidFill>
                <a:schemeClr val="bg1"/>
              </a:solidFill>
              <a:latin typeface="+mn-lt"/>
            </a:endParaRPr>
          </a:p>
        </p:txBody>
      </p:sp>
      <p:sp>
        <p:nvSpPr>
          <p:cNvPr id="3" name="Content Placeholder 2"/>
          <p:cNvSpPr>
            <a:spLocks noGrp="1"/>
          </p:cNvSpPr>
          <p:nvPr>
            <p:ph sz="half" idx="1"/>
          </p:nvPr>
        </p:nvSpPr>
        <p:spPr>
          <a:xfrm>
            <a:off x="2460812" y="1825625"/>
            <a:ext cx="8892988" cy="4351338"/>
          </a:xfrm>
        </p:spPr>
        <p:txBody>
          <a:bodyPr/>
          <a:lstStyle/>
          <a:p>
            <a:pPr>
              <a:lnSpc>
                <a:spcPct val="150000"/>
              </a:lnSpc>
              <a:buFont typeface="Wingdings" charset="2"/>
              <a:buChar char="Ø"/>
            </a:pPr>
            <a:r>
              <a:rPr lang="en-US" dirty="0" smtClean="0">
                <a:solidFill>
                  <a:srgbClr val="002060"/>
                </a:solidFill>
              </a:rPr>
              <a:t> Chapter 1: CSAT Overview</a:t>
            </a:r>
          </a:p>
          <a:p>
            <a:pPr>
              <a:lnSpc>
                <a:spcPct val="150000"/>
              </a:lnSpc>
              <a:buFont typeface="Wingdings" charset="2"/>
              <a:buChar char="Ø"/>
            </a:pPr>
            <a:r>
              <a:rPr lang="en-US" dirty="0" smtClean="0">
                <a:solidFill>
                  <a:srgbClr val="002060"/>
                </a:solidFill>
              </a:rPr>
              <a:t> Chapter 2: The Clinical Scribe Role</a:t>
            </a:r>
          </a:p>
          <a:p>
            <a:pPr>
              <a:lnSpc>
                <a:spcPct val="150000"/>
              </a:lnSpc>
              <a:buFont typeface="Wingdings" charset="2"/>
              <a:buChar char="Ø"/>
            </a:pPr>
            <a:r>
              <a:rPr lang="en-US" dirty="0" smtClean="0">
                <a:solidFill>
                  <a:srgbClr val="002060"/>
                </a:solidFill>
              </a:rPr>
              <a:t> Chapter 3: Clinical Workflow</a:t>
            </a:r>
          </a:p>
          <a:p>
            <a:pPr>
              <a:lnSpc>
                <a:spcPct val="150000"/>
              </a:lnSpc>
              <a:buFont typeface="Wingdings" charset="2"/>
              <a:buChar char="Ø"/>
            </a:pPr>
            <a:r>
              <a:rPr lang="en-US" dirty="0" smtClean="0">
                <a:solidFill>
                  <a:srgbClr val="002060"/>
                </a:solidFill>
              </a:rPr>
              <a:t> Chapter 4: A Typical Scribe Shift</a:t>
            </a:r>
          </a:p>
          <a:p>
            <a:pPr>
              <a:lnSpc>
                <a:spcPct val="150000"/>
              </a:lnSpc>
              <a:buFont typeface="Wingdings" charset="2"/>
              <a:buChar char="Ø"/>
            </a:pPr>
            <a:r>
              <a:rPr lang="en-US" dirty="0" smtClean="0">
                <a:solidFill>
                  <a:srgbClr val="002060"/>
                </a:solidFill>
              </a:rPr>
              <a:t> Chapter 5: Industry Regulations</a:t>
            </a:r>
            <a:endParaRPr lang="en-US" dirty="0">
              <a:solidFill>
                <a:srgbClr val="002060"/>
              </a:solidFill>
            </a:endParaRP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oogle Shape;183;p25"/>
          <p:cNvPicPr preferRelativeResize="0"/>
          <p:nvPr/>
        </p:nvPicPr>
        <p:blipFill>
          <a:blip r:embed="rId3">
            <a:alphaModFix/>
          </a:blip>
          <a:stretch>
            <a:fillRect/>
          </a:stretch>
        </p:blipFill>
        <p:spPr>
          <a:xfrm>
            <a:off x="9965668" y="5728446"/>
            <a:ext cx="1578915" cy="851927"/>
          </a:xfrm>
          <a:prstGeom prst="rect">
            <a:avLst/>
          </a:prstGeom>
          <a:noFill/>
          <a:ln>
            <a:noFill/>
          </a:ln>
        </p:spPr>
      </p:pic>
    </p:spTree>
    <p:extLst>
      <p:ext uri="{BB962C8B-B14F-4D97-AF65-F5344CB8AC3E}">
        <p14:creationId xmlns:p14="http://schemas.microsoft.com/office/powerpoint/2010/main" val="4312073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1000286" y="1690688"/>
            <a:ext cx="10191427" cy="4351338"/>
          </a:xfrm>
        </p:spPr>
        <p:txBody>
          <a:bodyPr>
            <a:normAutofit/>
          </a:bodyPr>
          <a:lstStyle/>
          <a:p>
            <a:pPr>
              <a:lnSpc>
                <a:spcPct val="150000"/>
              </a:lnSpc>
              <a:buFont typeface="Wingdings" charset="2"/>
              <a:buChar char="Ø"/>
            </a:pPr>
            <a:r>
              <a:rPr lang="en-US" b="1" dirty="0" smtClean="0">
                <a:solidFill>
                  <a:srgbClr val="002060"/>
                </a:solidFill>
              </a:rPr>
              <a:t> Module II: Medical Aspects of Clinical Documentation</a:t>
            </a:r>
          </a:p>
          <a:p>
            <a:pPr lvl="1">
              <a:lnSpc>
                <a:spcPct val="150000"/>
              </a:lnSpc>
              <a:buFont typeface="Courier New" charset="0"/>
              <a:buChar char="o"/>
            </a:pPr>
            <a:r>
              <a:rPr lang="en-US" dirty="0" smtClean="0">
                <a:solidFill>
                  <a:srgbClr val="002060"/>
                </a:solidFill>
              </a:rPr>
              <a:t> The Medical Record: Components &amp; Formats</a:t>
            </a:r>
          </a:p>
          <a:p>
            <a:pPr lvl="1">
              <a:lnSpc>
                <a:spcPct val="150000"/>
              </a:lnSpc>
              <a:buFont typeface="Courier New" charset="0"/>
              <a:buChar char="o"/>
            </a:pPr>
            <a:r>
              <a:rPr lang="en-US" dirty="0" smtClean="0">
                <a:solidFill>
                  <a:srgbClr val="002060"/>
                </a:solidFill>
              </a:rPr>
              <a:t> Pertinent Medical Terminology</a:t>
            </a:r>
          </a:p>
          <a:p>
            <a:pPr lvl="1">
              <a:lnSpc>
                <a:spcPct val="150000"/>
              </a:lnSpc>
              <a:buFont typeface="Courier New" charset="0"/>
              <a:buChar char="o"/>
            </a:pPr>
            <a:r>
              <a:rPr lang="en-US" dirty="0">
                <a:solidFill>
                  <a:srgbClr val="002060"/>
                </a:solidFill>
              </a:rPr>
              <a:t> </a:t>
            </a:r>
            <a:r>
              <a:rPr lang="en-US" dirty="0" smtClean="0">
                <a:solidFill>
                  <a:srgbClr val="002060"/>
                </a:solidFill>
              </a:rPr>
              <a:t>Medical Findings &amp; Services</a:t>
            </a:r>
          </a:p>
          <a:p>
            <a:pPr lvl="1">
              <a:lnSpc>
                <a:spcPct val="150000"/>
              </a:lnSpc>
              <a:buFont typeface="Courier New" charset="0"/>
              <a:buChar char="o"/>
            </a:pPr>
            <a:r>
              <a:rPr lang="en-US" dirty="0">
                <a:solidFill>
                  <a:srgbClr val="002060"/>
                </a:solidFill>
              </a:rPr>
              <a:t> </a:t>
            </a:r>
            <a:r>
              <a:rPr lang="en-US" dirty="0" smtClean="0">
                <a:solidFill>
                  <a:srgbClr val="002060"/>
                </a:solidFill>
              </a:rPr>
              <a:t>Diagnostic Studies &amp; Procedures</a:t>
            </a:r>
          </a:p>
        </p:txBody>
      </p:sp>
      <p:sp>
        <p:nvSpPr>
          <p:cNvPr id="8" name="Rectangle 7"/>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Google Shape;183;p25"/>
          <p:cNvPicPr preferRelativeResize="0"/>
          <p:nvPr/>
        </p:nvPicPr>
        <p:blipFill>
          <a:blip r:embed="rId2">
            <a:alphaModFix/>
          </a:blip>
          <a:stretch>
            <a:fillRect/>
          </a:stretch>
        </p:blipFill>
        <p:spPr>
          <a:xfrm>
            <a:off x="9965668" y="5728446"/>
            <a:ext cx="1578915" cy="851927"/>
          </a:xfrm>
          <a:prstGeom prst="rect">
            <a:avLst/>
          </a:prstGeom>
          <a:noFill/>
          <a:ln>
            <a:noFill/>
          </a:ln>
        </p:spPr>
      </p:pic>
      <p:sp>
        <p:nvSpPr>
          <p:cNvPr id="10" name="Title 1"/>
          <p:cNvSpPr>
            <a:spLocks noGrp="1"/>
          </p:cNvSpPr>
          <p:nvPr>
            <p:ph type="title"/>
          </p:nvPr>
        </p:nvSpPr>
        <p:spPr>
          <a:xfrm>
            <a:off x="838200" y="432031"/>
            <a:ext cx="10515600" cy="1325563"/>
          </a:xfrm>
        </p:spPr>
        <p:txBody>
          <a:bodyPr/>
          <a:lstStyle/>
          <a:p>
            <a:r>
              <a:rPr lang="en-US" dirty="0" smtClean="0">
                <a:solidFill>
                  <a:schemeClr val="bg1"/>
                </a:solidFill>
                <a:latin typeface="+mn-lt"/>
              </a:rPr>
              <a:t>STAGE I: Classroom Training</a:t>
            </a:r>
            <a:endParaRPr lang="en-US" dirty="0">
              <a:solidFill>
                <a:schemeClr val="bg1"/>
              </a:solidFill>
              <a:latin typeface="+mn-lt"/>
            </a:endParaRPr>
          </a:p>
        </p:txBody>
      </p:sp>
    </p:spTree>
    <p:extLst>
      <p:ext uri="{BB962C8B-B14F-4D97-AF65-F5344CB8AC3E}">
        <p14:creationId xmlns:p14="http://schemas.microsoft.com/office/powerpoint/2010/main" val="21191649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1000286" y="1690687"/>
            <a:ext cx="10191427" cy="4889685"/>
          </a:xfrm>
        </p:spPr>
        <p:txBody>
          <a:bodyPr>
            <a:normAutofit fontScale="92500"/>
          </a:bodyPr>
          <a:lstStyle/>
          <a:p>
            <a:pPr>
              <a:lnSpc>
                <a:spcPct val="150000"/>
              </a:lnSpc>
              <a:buFont typeface="Wingdings" charset="2"/>
              <a:buChar char="Ø"/>
            </a:pPr>
            <a:r>
              <a:rPr lang="en-US" dirty="0" smtClean="0">
                <a:solidFill>
                  <a:srgbClr val="002060"/>
                </a:solidFill>
              </a:rPr>
              <a:t> </a:t>
            </a:r>
            <a:r>
              <a:rPr lang="en-US" b="1" dirty="0" smtClean="0">
                <a:solidFill>
                  <a:srgbClr val="002060"/>
                </a:solidFill>
              </a:rPr>
              <a:t>Module III: Financial / Business Aspects of Clinical Documentation</a:t>
            </a:r>
          </a:p>
          <a:p>
            <a:pPr lvl="1">
              <a:lnSpc>
                <a:spcPct val="150000"/>
              </a:lnSpc>
              <a:buFont typeface="Courier New" charset="0"/>
              <a:buChar char="o"/>
            </a:pPr>
            <a:r>
              <a:rPr lang="en-US" dirty="0" smtClean="0">
                <a:solidFill>
                  <a:srgbClr val="002060"/>
                </a:solidFill>
              </a:rPr>
              <a:t> Regulations that shape the healthcare environment</a:t>
            </a:r>
          </a:p>
          <a:p>
            <a:pPr lvl="1">
              <a:lnSpc>
                <a:spcPct val="150000"/>
              </a:lnSpc>
              <a:buFont typeface="Courier New" charset="0"/>
              <a:buChar char="o"/>
            </a:pPr>
            <a:r>
              <a:rPr lang="en-US" dirty="0" smtClean="0">
                <a:solidFill>
                  <a:srgbClr val="002060"/>
                </a:solidFill>
              </a:rPr>
              <a:t> Medical Coding &amp; Billing</a:t>
            </a:r>
          </a:p>
          <a:p>
            <a:pPr lvl="1">
              <a:lnSpc>
                <a:spcPct val="150000"/>
              </a:lnSpc>
              <a:buFont typeface="Courier New" charset="0"/>
              <a:buChar char="o"/>
            </a:pPr>
            <a:r>
              <a:rPr lang="en-US" dirty="0" smtClean="0">
                <a:solidFill>
                  <a:srgbClr val="002060"/>
                </a:solidFill>
              </a:rPr>
              <a:t> Coding/Billing Languages: </a:t>
            </a:r>
          </a:p>
          <a:p>
            <a:pPr lvl="2">
              <a:lnSpc>
                <a:spcPct val="150000"/>
              </a:lnSpc>
              <a:buFont typeface=".AppleSystemUIFont" charset="-120"/>
              <a:buChar char="-"/>
            </a:pPr>
            <a:r>
              <a:rPr lang="en-US" dirty="0" smtClean="0">
                <a:solidFill>
                  <a:srgbClr val="002060"/>
                </a:solidFill>
              </a:rPr>
              <a:t>International Classification of Diseases (ICD) 10 </a:t>
            </a:r>
          </a:p>
          <a:p>
            <a:pPr lvl="2">
              <a:lnSpc>
                <a:spcPct val="150000"/>
              </a:lnSpc>
              <a:buFont typeface=".AppleSystemUIFont" charset="-120"/>
              <a:buChar char="-"/>
            </a:pPr>
            <a:r>
              <a:rPr lang="en-US" dirty="0" smtClean="0">
                <a:solidFill>
                  <a:srgbClr val="002060"/>
                </a:solidFill>
              </a:rPr>
              <a:t>Healthcare Common Procedure Coding System (HCPCS) </a:t>
            </a:r>
          </a:p>
          <a:p>
            <a:pPr lvl="2">
              <a:lnSpc>
                <a:spcPct val="150000"/>
              </a:lnSpc>
              <a:buFont typeface=".AppleSystemUIFont" charset="-120"/>
              <a:buChar char="-"/>
            </a:pPr>
            <a:r>
              <a:rPr lang="en-US" dirty="0" smtClean="0">
                <a:solidFill>
                  <a:srgbClr val="002060"/>
                </a:solidFill>
              </a:rPr>
              <a:t>Current Procedural Terminology (CPT)</a:t>
            </a:r>
          </a:p>
          <a:p>
            <a:pPr lvl="1">
              <a:lnSpc>
                <a:spcPct val="150000"/>
              </a:lnSpc>
              <a:buFont typeface="Courier New" charset="0"/>
              <a:buChar char="o"/>
            </a:pPr>
            <a:r>
              <a:rPr lang="en-US" dirty="0" smtClean="0">
                <a:solidFill>
                  <a:srgbClr val="002060"/>
                </a:solidFill>
              </a:rPr>
              <a:t> Evaluation &amp; Management (E/M) Service Guidelines </a:t>
            </a:r>
          </a:p>
        </p:txBody>
      </p:sp>
      <p:sp>
        <p:nvSpPr>
          <p:cNvPr id="8" name="Rectangle 7"/>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Google Shape;183;p25"/>
          <p:cNvPicPr preferRelativeResize="0"/>
          <p:nvPr/>
        </p:nvPicPr>
        <p:blipFill>
          <a:blip r:embed="rId2">
            <a:alphaModFix/>
          </a:blip>
          <a:stretch>
            <a:fillRect/>
          </a:stretch>
        </p:blipFill>
        <p:spPr>
          <a:xfrm>
            <a:off x="9965668" y="5728446"/>
            <a:ext cx="1578915" cy="851927"/>
          </a:xfrm>
          <a:prstGeom prst="rect">
            <a:avLst/>
          </a:prstGeom>
          <a:noFill/>
          <a:ln>
            <a:noFill/>
          </a:ln>
        </p:spPr>
      </p:pic>
      <p:sp>
        <p:nvSpPr>
          <p:cNvPr id="10" name="Title 1"/>
          <p:cNvSpPr>
            <a:spLocks noGrp="1"/>
          </p:cNvSpPr>
          <p:nvPr>
            <p:ph type="title"/>
          </p:nvPr>
        </p:nvSpPr>
        <p:spPr>
          <a:xfrm>
            <a:off x="838200" y="432031"/>
            <a:ext cx="10515600" cy="1325563"/>
          </a:xfrm>
        </p:spPr>
        <p:txBody>
          <a:bodyPr/>
          <a:lstStyle/>
          <a:p>
            <a:r>
              <a:rPr lang="en-US" dirty="0" smtClean="0">
                <a:solidFill>
                  <a:schemeClr val="bg1"/>
                </a:solidFill>
                <a:latin typeface="+mn-lt"/>
              </a:rPr>
              <a:t>STAGE I: Classroom Training</a:t>
            </a:r>
            <a:endParaRPr lang="en-US" dirty="0">
              <a:solidFill>
                <a:schemeClr val="bg1"/>
              </a:solidFill>
              <a:latin typeface="+mn-lt"/>
            </a:endParaRPr>
          </a:p>
        </p:txBody>
      </p:sp>
    </p:spTree>
    <p:extLst>
      <p:ext uri="{BB962C8B-B14F-4D97-AF65-F5344CB8AC3E}">
        <p14:creationId xmlns:p14="http://schemas.microsoft.com/office/powerpoint/2010/main" val="14648030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1000286" y="1690687"/>
            <a:ext cx="10191427" cy="4889685"/>
          </a:xfrm>
        </p:spPr>
        <p:txBody>
          <a:bodyPr>
            <a:normAutofit/>
          </a:bodyPr>
          <a:lstStyle/>
          <a:p>
            <a:pPr>
              <a:lnSpc>
                <a:spcPct val="150000"/>
              </a:lnSpc>
              <a:buFont typeface="Wingdings" charset="2"/>
              <a:buChar char="Ø"/>
            </a:pPr>
            <a:r>
              <a:rPr lang="en-US" dirty="0" smtClean="0">
                <a:solidFill>
                  <a:srgbClr val="002060"/>
                </a:solidFill>
              </a:rPr>
              <a:t> </a:t>
            </a:r>
            <a:r>
              <a:rPr lang="en-US" b="1" dirty="0" smtClean="0">
                <a:solidFill>
                  <a:srgbClr val="002060"/>
                </a:solidFill>
              </a:rPr>
              <a:t>Module IV: Legal Aspects of Clinical Documentation</a:t>
            </a:r>
          </a:p>
          <a:p>
            <a:pPr lvl="1">
              <a:lnSpc>
                <a:spcPct val="150000"/>
              </a:lnSpc>
              <a:buFont typeface="Courier New" charset="0"/>
              <a:buChar char="o"/>
            </a:pPr>
            <a:r>
              <a:rPr lang="en-US" dirty="0" smtClean="0">
                <a:solidFill>
                  <a:srgbClr val="002060"/>
                </a:solidFill>
              </a:rPr>
              <a:t> Legal Regulations</a:t>
            </a:r>
          </a:p>
          <a:p>
            <a:pPr lvl="1">
              <a:lnSpc>
                <a:spcPct val="150000"/>
              </a:lnSpc>
              <a:buFont typeface="Courier New" charset="0"/>
              <a:buChar char="o"/>
            </a:pPr>
            <a:r>
              <a:rPr lang="en-US" dirty="0" smtClean="0">
                <a:solidFill>
                  <a:srgbClr val="002060"/>
                </a:solidFill>
              </a:rPr>
              <a:t> Legal Medical Record</a:t>
            </a:r>
          </a:p>
          <a:p>
            <a:pPr lvl="1">
              <a:lnSpc>
                <a:spcPct val="150000"/>
              </a:lnSpc>
              <a:buFont typeface="Courier New" charset="0"/>
              <a:buChar char="o"/>
            </a:pPr>
            <a:r>
              <a:rPr lang="en-US" dirty="0" smtClean="0">
                <a:solidFill>
                  <a:srgbClr val="002060"/>
                </a:solidFill>
              </a:rPr>
              <a:t> Medical Malpractice</a:t>
            </a:r>
            <a:endParaRPr lang="en-US" dirty="0">
              <a:solidFill>
                <a:srgbClr val="002060"/>
              </a:solidFill>
            </a:endParaRPr>
          </a:p>
          <a:p>
            <a:pPr lvl="1">
              <a:lnSpc>
                <a:spcPct val="150000"/>
              </a:lnSpc>
              <a:buFont typeface="Courier New" charset="0"/>
              <a:buChar char="o"/>
            </a:pPr>
            <a:r>
              <a:rPr lang="en-US" dirty="0" smtClean="0">
                <a:solidFill>
                  <a:srgbClr val="002060"/>
                </a:solidFill>
              </a:rPr>
              <a:t> Fraud &amp; The False Claims Act</a:t>
            </a:r>
          </a:p>
          <a:p>
            <a:pPr lvl="1">
              <a:lnSpc>
                <a:spcPct val="150000"/>
              </a:lnSpc>
              <a:buFont typeface="Courier New" charset="0"/>
              <a:buChar char="o"/>
            </a:pPr>
            <a:r>
              <a:rPr lang="en-US" dirty="0" smtClean="0">
                <a:solidFill>
                  <a:srgbClr val="002060"/>
                </a:solidFill>
              </a:rPr>
              <a:t>Strategies to Support Sound Legal Documentation</a:t>
            </a:r>
          </a:p>
        </p:txBody>
      </p:sp>
      <p:sp>
        <p:nvSpPr>
          <p:cNvPr id="8" name="Rectangle 7"/>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Google Shape;183;p25"/>
          <p:cNvPicPr preferRelativeResize="0"/>
          <p:nvPr/>
        </p:nvPicPr>
        <p:blipFill>
          <a:blip r:embed="rId2">
            <a:alphaModFix/>
          </a:blip>
          <a:stretch>
            <a:fillRect/>
          </a:stretch>
        </p:blipFill>
        <p:spPr>
          <a:xfrm>
            <a:off x="9965668" y="5728446"/>
            <a:ext cx="1578915" cy="851927"/>
          </a:xfrm>
          <a:prstGeom prst="rect">
            <a:avLst/>
          </a:prstGeom>
          <a:noFill/>
          <a:ln>
            <a:noFill/>
          </a:ln>
        </p:spPr>
      </p:pic>
      <p:sp>
        <p:nvSpPr>
          <p:cNvPr id="10" name="Title 1"/>
          <p:cNvSpPr>
            <a:spLocks noGrp="1"/>
          </p:cNvSpPr>
          <p:nvPr>
            <p:ph type="title"/>
          </p:nvPr>
        </p:nvSpPr>
        <p:spPr>
          <a:xfrm>
            <a:off x="838200" y="432031"/>
            <a:ext cx="10515600" cy="1325563"/>
          </a:xfrm>
        </p:spPr>
        <p:txBody>
          <a:bodyPr/>
          <a:lstStyle/>
          <a:p>
            <a:r>
              <a:rPr lang="en-US" dirty="0" smtClean="0">
                <a:solidFill>
                  <a:schemeClr val="bg1"/>
                </a:solidFill>
                <a:latin typeface="+mn-lt"/>
              </a:rPr>
              <a:t>STAGE I: Classroom Training</a:t>
            </a:r>
            <a:endParaRPr lang="en-US" dirty="0">
              <a:solidFill>
                <a:schemeClr val="bg1"/>
              </a:solidFill>
              <a:latin typeface="+mn-lt"/>
            </a:endParaRPr>
          </a:p>
        </p:txBody>
      </p:sp>
    </p:spTree>
    <p:extLst>
      <p:ext uri="{BB962C8B-B14F-4D97-AF65-F5344CB8AC3E}">
        <p14:creationId xmlns:p14="http://schemas.microsoft.com/office/powerpoint/2010/main" val="18668385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latin typeface="+mn-lt"/>
              </a:rPr>
              <a:t>Chapter </a:t>
            </a:r>
            <a:r>
              <a:rPr lang="en-US" dirty="0">
                <a:solidFill>
                  <a:schemeClr val="bg1"/>
                </a:solidFill>
                <a:latin typeface="+mn-lt"/>
              </a:rPr>
              <a:t>1</a:t>
            </a:r>
            <a:r>
              <a:rPr lang="en-US" dirty="0" smtClean="0">
                <a:solidFill>
                  <a:schemeClr val="bg1"/>
                </a:solidFill>
                <a:latin typeface="+mn-lt"/>
              </a:rPr>
              <a:t>: Introduction</a:t>
            </a:r>
            <a:endParaRPr lang="en-US" dirty="0">
              <a:solidFill>
                <a:schemeClr val="bg1"/>
              </a:solidFill>
              <a:latin typeface="+mn-lt"/>
            </a:endParaRPr>
          </a:p>
        </p:txBody>
      </p:sp>
      <p:sp>
        <p:nvSpPr>
          <p:cNvPr id="3" name="Content Placeholder 2"/>
          <p:cNvSpPr>
            <a:spLocks noGrp="1"/>
          </p:cNvSpPr>
          <p:nvPr>
            <p:ph sz="half" idx="1"/>
          </p:nvPr>
        </p:nvSpPr>
        <p:spPr>
          <a:xfrm>
            <a:off x="1277470" y="1998054"/>
            <a:ext cx="5349251" cy="4351338"/>
          </a:xfrm>
        </p:spPr>
        <p:txBody>
          <a:bodyPr/>
          <a:lstStyle/>
          <a:p>
            <a:pPr>
              <a:lnSpc>
                <a:spcPct val="150000"/>
              </a:lnSpc>
              <a:buFont typeface="Wingdings" charset="2"/>
              <a:buChar char="Ø"/>
            </a:pPr>
            <a:r>
              <a:rPr lang="en-US" dirty="0" smtClean="0">
                <a:solidFill>
                  <a:srgbClr val="002060"/>
                </a:solidFill>
              </a:rPr>
              <a:t> CSAT Platform</a:t>
            </a:r>
            <a:endParaRPr lang="en-US" baseline="30000" dirty="0" smtClean="0">
              <a:solidFill>
                <a:srgbClr val="002060"/>
              </a:solidFill>
            </a:endParaRPr>
          </a:p>
          <a:p>
            <a:pPr lvl="1">
              <a:lnSpc>
                <a:spcPct val="150000"/>
              </a:lnSpc>
              <a:buFont typeface="Wingdings" charset="2"/>
              <a:buChar char="ü"/>
            </a:pPr>
            <a:r>
              <a:rPr lang="en-US" dirty="0">
                <a:solidFill>
                  <a:srgbClr val="002060"/>
                </a:solidFill>
              </a:rPr>
              <a:t> </a:t>
            </a:r>
            <a:r>
              <a:rPr lang="en-US" dirty="0" smtClean="0">
                <a:solidFill>
                  <a:srgbClr val="002060"/>
                </a:solidFill>
              </a:rPr>
              <a:t>Resources</a:t>
            </a:r>
          </a:p>
          <a:p>
            <a:pPr lvl="1">
              <a:lnSpc>
                <a:spcPct val="150000"/>
              </a:lnSpc>
              <a:buFont typeface="Wingdings" charset="2"/>
              <a:buChar char="ü"/>
            </a:pPr>
            <a:r>
              <a:rPr lang="en-US" dirty="0" smtClean="0">
                <a:solidFill>
                  <a:srgbClr val="002060"/>
                </a:solidFill>
              </a:rPr>
              <a:t>PHASES I - IV</a:t>
            </a:r>
          </a:p>
          <a:p>
            <a:pPr>
              <a:lnSpc>
                <a:spcPct val="150000"/>
              </a:lnSpc>
              <a:buFont typeface="Wingdings" charset="2"/>
              <a:buChar char="Ø"/>
            </a:pPr>
            <a:r>
              <a:rPr lang="en-US" dirty="0" smtClean="0">
                <a:solidFill>
                  <a:srgbClr val="002060"/>
                </a:solidFill>
              </a:rPr>
              <a:t> ScribeConnect SC Smarts</a:t>
            </a:r>
            <a:endParaRPr lang="en-US" baseline="30000" dirty="0" smtClean="0">
              <a:solidFill>
                <a:srgbClr val="002060"/>
              </a:solidFill>
            </a:endParaRPr>
          </a:p>
          <a:p>
            <a:pPr lvl="1">
              <a:lnSpc>
                <a:spcPct val="150000"/>
              </a:lnSpc>
              <a:buFont typeface="Wingdings" charset="2"/>
              <a:buChar char="ü"/>
            </a:pPr>
            <a:r>
              <a:rPr lang="en-US" dirty="0">
                <a:solidFill>
                  <a:srgbClr val="002060"/>
                </a:solidFill>
              </a:rPr>
              <a:t> </a:t>
            </a:r>
            <a:r>
              <a:rPr lang="en-US" dirty="0" smtClean="0">
                <a:solidFill>
                  <a:srgbClr val="002060"/>
                </a:solidFill>
              </a:rPr>
              <a:t>Subject Knowledge</a:t>
            </a:r>
          </a:p>
          <a:p>
            <a:pPr lvl="1">
              <a:lnSpc>
                <a:spcPct val="150000"/>
              </a:lnSpc>
              <a:buFont typeface="Wingdings" charset="2"/>
              <a:buChar char="ü"/>
            </a:pPr>
            <a:r>
              <a:rPr lang="en-US" dirty="0" smtClean="0">
                <a:solidFill>
                  <a:srgbClr val="002060"/>
                </a:solidFill>
              </a:rPr>
              <a:t>Critical Thinking Skills</a:t>
            </a:r>
            <a:endParaRPr lang="en-US" dirty="0">
              <a:solidFill>
                <a:srgbClr val="002060"/>
              </a:solidFill>
            </a:endParaRPr>
          </a:p>
        </p:txBody>
      </p:sp>
      <p:pic>
        <p:nvPicPr>
          <p:cNvPr id="5" name="Google Shape;183;p25"/>
          <p:cNvPicPr preferRelativeResize="0"/>
          <p:nvPr/>
        </p:nvPicPr>
        <p:blipFill>
          <a:blip r:embed="rId3">
            <a:alphaModFix/>
          </a:blip>
          <a:stretch>
            <a:fillRect/>
          </a:stretch>
        </p:blipFill>
        <p:spPr>
          <a:xfrm>
            <a:off x="6626722" y="2431065"/>
            <a:ext cx="3993570" cy="2154790"/>
          </a:xfrm>
          <a:prstGeom prst="rect">
            <a:avLst/>
          </a:prstGeom>
          <a:noFill/>
          <a:ln>
            <a:noFill/>
          </a:ln>
        </p:spPr>
      </p:pic>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766306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1000286" y="1690688"/>
            <a:ext cx="10191427" cy="4351338"/>
          </a:xfrm>
        </p:spPr>
        <p:txBody>
          <a:bodyPr>
            <a:normAutofit/>
          </a:bodyPr>
          <a:lstStyle/>
          <a:p>
            <a:pPr>
              <a:lnSpc>
                <a:spcPct val="150000"/>
              </a:lnSpc>
              <a:buFont typeface="Wingdings" charset="2"/>
              <a:buChar char="Ø"/>
            </a:pPr>
            <a:r>
              <a:rPr lang="en-US" b="1" u="sng" dirty="0" smtClean="0">
                <a:solidFill>
                  <a:srgbClr val="002060"/>
                </a:solidFill>
              </a:rPr>
              <a:t>Subject Knowledge</a:t>
            </a:r>
          </a:p>
          <a:p>
            <a:pPr lvl="1">
              <a:lnSpc>
                <a:spcPct val="150000"/>
              </a:lnSpc>
              <a:buFont typeface=".AppleSystemUIFont" charset="-120"/>
              <a:buChar char="-"/>
            </a:pPr>
            <a:r>
              <a:rPr lang="en-US" dirty="0" smtClean="0">
                <a:solidFill>
                  <a:srgbClr val="002060"/>
                </a:solidFill>
              </a:rPr>
              <a:t>Strong Command of Content </a:t>
            </a:r>
            <a:r>
              <a:rPr lang="en-US" dirty="0">
                <a:solidFill>
                  <a:srgbClr val="002060"/>
                </a:solidFill>
              </a:rPr>
              <a:t>I</a:t>
            </a:r>
            <a:r>
              <a:rPr lang="en-US" dirty="0" smtClean="0">
                <a:solidFill>
                  <a:srgbClr val="002060"/>
                </a:solidFill>
              </a:rPr>
              <a:t>nformation </a:t>
            </a:r>
            <a:r>
              <a:rPr lang="en-US" dirty="0">
                <a:solidFill>
                  <a:srgbClr val="002060"/>
                </a:solidFill>
              </a:rPr>
              <a:t>C</a:t>
            </a:r>
            <a:r>
              <a:rPr lang="en-US" dirty="0" smtClean="0">
                <a:solidFill>
                  <a:srgbClr val="002060"/>
                </a:solidFill>
              </a:rPr>
              <a:t>overed in CSAT Training</a:t>
            </a:r>
          </a:p>
          <a:p>
            <a:pPr>
              <a:lnSpc>
                <a:spcPct val="150000"/>
              </a:lnSpc>
              <a:buFont typeface="Wingdings" charset="2"/>
              <a:buChar char="Ø"/>
            </a:pPr>
            <a:r>
              <a:rPr lang="en-US" dirty="0" smtClean="0">
                <a:solidFill>
                  <a:srgbClr val="002060"/>
                </a:solidFill>
              </a:rPr>
              <a:t> </a:t>
            </a:r>
            <a:r>
              <a:rPr lang="en-US" b="1" u="sng" dirty="0" smtClean="0">
                <a:solidFill>
                  <a:srgbClr val="002060"/>
                </a:solidFill>
              </a:rPr>
              <a:t>Critical Thinking Skills</a:t>
            </a:r>
          </a:p>
          <a:p>
            <a:pPr lvl="1">
              <a:lnSpc>
                <a:spcPct val="150000"/>
              </a:lnSpc>
              <a:buFont typeface=".AppleSystemUIFont" charset="-120"/>
              <a:buChar char="-"/>
            </a:pPr>
            <a:r>
              <a:rPr lang="en-US" dirty="0" smtClean="0">
                <a:solidFill>
                  <a:srgbClr val="002060"/>
                </a:solidFill>
              </a:rPr>
              <a:t>Conceptual &amp; Practical Application of Subject Information to Clinical Setting</a:t>
            </a:r>
          </a:p>
          <a:p>
            <a:pPr lvl="1">
              <a:lnSpc>
                <a:spcPct val="150000"/>
              </a:lnSpc>
              <a:buFont typeface=".AppleSystemUIFont" charset="-120"/>
              <a:buChar char="-"/>
            </a:pPr>
            <a:r>
              <a:rPr lang="en-US" dirty="0" smtClean="0">
                <a:solidFill>
                  <a:srgbClr val="002060"/>
                </a:solidFill>
              </a:rPr>
              <a:t>Problem Solving &amp; Communication</a:t>
            </a:r>
          </a:p>
          <a:p>
            <a:pPr lvl="1">
              <a:lnSpc>
                <a:spcPct val="150000"/>
              </a:lnSpc>
              <a:buFont typeface="Wingdings" charset="2"/>
              <a:buChar char="Ø"/>
            </a:pPr>
            <a:endParaRPr lang="en-US" b="1" u="sng" dirty="0" smtClean="0">
              <a:solidFill>
                <a:srgbClr val="002060"/>
              </a:solidFill>
            </a:endParaRPr>
          </a:p>
        </p:txBody>
      </p:sp>
      <p:sp>
        <p:nvSpPr>
          <p:cNvPr id="6" name="Title 1"/>
          <p:cNvSpPr>
            <a:spLocks noGrp="1"/>
          </p:cNvSpPr>
          <p:nvPr>
            <p:ph type="title"/>
          </p:nvPr>
        </p:nvSpPr>
        <p:spPr>
          <a:xfrm>
            <a:off x="446567" y="432031"/>
            <a:ext cx="11355573" cy="1325563"/>
          </a:xfrm>
        </p:spPr>
        <p:txBody>
          <a:bodyPr/>
          <a:lstStyle/>
          <a:p>
            <a:r>
              <a:rPr lang="en-US" sz="3800" dirty="0" smtClean="0">
                <a:solidFill>
                  <a:schemeClr val="bg1"/>
                </a:solidFill>
                <a:latin typeface="+mn-lt"/>
              </a:rPr>
              <a:t>SC Smarts: </a:t>
            </a:r>
            <a:r>
              <a:rPr lang="en-US" sz="3800" smtClean="0">
                <a:solidFill>
                  <a:schemeClr val="bg1"/>
                </a:solidFill>
                <a:latin typeface="+mn-lt"/>
              </a:rPr>
              <a:t>Subject Content </a:t>
            </a:r>
            <a:r>
              <a:rPr lang="en-US" sz="3800" dirty="0" smtClean="0">
                <a:solidFill>
                  <a:schemeClr val="bg1"/>
                </a:solidFill>
                <a:latin typeface="+mn-lt"/>
              </a:rPr>
              <a:t>&amp; Critical Thinking</a:t>
            </a:r>
            <a:endParaRPr lang="en-US" sz="3800" dirty="0">
              <a:solidFill>
                <a:schemeClr val="bg1"/>
              </a:solidFill>
              <a:latin typeface="+mn-lt"/>
            </a:endParaRPr>
          </a:p>
        </p:txBody>
      </p:sp>
      <p:sp>
        <p:nvSpPr>
          <p:cNvPr id="8" name="Rectangle 7"/>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Google Shape;183;p25"/>
          <p:cNvPicPr preferRelativeResize="0"/>
          <p:nvPr/>
        </p:nvPicPr>
        <p:blipFill>
          <a:blip r:embed="rId3">
            <a:alphaModFix/>
          </a:blip>
          <a:stretch>
            <a:fillRect/>
          </a:stretch>
        </p:blipFill>
        <p:spPr>
          <a:xfrm>
            <a:off x="9965668" y="5728446"/>
            <a:ext cx="1578915" cy="851927"/>
          </a:xfrm>
          <a:prstGeom prst="rect">
            <a:avLst/>
          </a:prstGeom>
          <a:noFill/>
          <a:ln>
            <a:noFill/>
          </a:ln>
        </p:spPr>
      </p:pic>
    </p:spTree>
    <p:extLst>
      <p:ext uri="{BB962C8B-B14F-4D97-AF65-F5344CB8AC3E}">
        <p14:creationId xmlns:p14="http://schemas.microsoft.com/office/powerpoint/2010/main" val="6568564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567" y="432031"/>
            <a:ext cx="11355573" cy="1325563"/>
          </a:xfrm>
        </p:spPr>
        <p:txBody>
          <a:bodyPr/>
          <a:lstStyle/>
          <a:p>
            <a:r>
              <a:rPr lang="en-US" dirty="0" smtClean="0">
                <a:solidFill>
                  <a:schemeClr val="bg1"/>
                </a:solidFill>
                <a:latin typeface="+mn-lt"/>
              </a:rPr>
              <a:t>Critical Thinking Definition</a:t>
            </a:r>
            <a:r>
              <a:rPr lang="en-US" baseline="30000" dirty="0" smtClean="0">
                <a:solidFill>
                  <a:schemeClr val="bg1"/>
                </a:solidFill>
                <a:latin typeface="+mn-lt"/>
              </a:rPr>
              <a:t>2:</a:t>
            </a:r>
            <a:endParaRPr lang="en-US" baseline="30000" dirty="0">
              <a:solidFill>
                <a:schemeClr val="bg1"/>
              </a:solidFill>
              <a:latin typeface="+mn-lt"/>
            </a:endParaRP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 name="Content Placeholder 11"/>
          <p:cNvGraphicFramePr>
            <a:graphicFrameLocks noGrp="1"/>
          </p:cNvGraphicFramePr>
          <p:nvPr>
            <p:ph sz="half" idx="1"/>
            <p:extLst>
              <p:ext uri="{D42A27DB-BD31-4B8C-83A1-F6EECF244321}">
                <p14:modId xmlns:p14="http://schemas.microsoft.com/office/powerpoint/2010/main" val="1512431523"/>
              </p:ext>
            </p:extLst>
          </p:nvPr>
        </p:nvGraphicFramePr>
        <p:xfrm>
          <a:off x="1187822" y="1872801"/>
          <a:ext cx="9623611" cy="3982938"/>
        </p:xfrm>
        <a:graphic>
          <a:graphicData uri="http://schemas.openxmlformats.org/drawingml/2006/table">
            <a:tbl>
              <a:tblPr firstRow="1" bandRow="1">
                <a:tableStyleId>{93296810-A885-4BE3-A3E7-6D5BEEA58F35}</a:tableStyleId>
              </a:tblPr>
              <a:tblGrid>
                <a:gridCol w="3611140"/>
                <a:gridCol w="3540780"/>
                <a:gridCol w="2471691"/>
              </a:tblGrid>
              <a:tr h="1172756">
                <a:tc>
                  <a:txBody>
                    <a:bodyPr/>
                    <a:lstStyle/>
                    <a:p>
                      <a:pPr algn="ctr"/>
                      <a:r>
                        <a:rPr lang="en-US" sz="2600" dirty="0" smtClean="0"/>
                        <a:t>Disciplined ,</a:t>
                      </a:r>
                      <a:r>
                        <a:rPr lang="en-US" sz="2600" baseline="0" dirty="0" smtClean="0"/>
                        <a:t> Active Process Involving:</a:t>
                      </a:r>
                      <a:endParaRPr lang="en-US" sz="2600" dirty="0"/>
                    </a:p>
                  </a:txBody>
                  <a:tcPr marL="132594" marR="132594" marT="66297" marB="66297" anchor="ctr"/>
                </a:tc>
                <a:tc>
                  <a:txBody>
                    <a:bodyPr/>
                    <a:lstStyle/>
                    <a:p>
                      <a:pPr algn="ctr"/>
                      <a:r>
                        <a:rPr lang="en-US" sz="2600" dirty="0" smtClean="0"/>
                        <a:t>Of Information [Gathered</a:t>
                      </a:r>
                      <a:r>
                        <a:rPr lang="en-US" sz="2600" baseline="0" dirty="0" smtClean="0"/>
                        <a:t> Through]:</a:t>
                      </a:r>
                      <a:endParaRPr lang="en-US" sz="2600" dirty="0"/>
                    </a:p>
                  </a:txBody>
                  <a:tcPr marL="132594" marR="132594" marT="66297" marB="66297" anchor="ctr"/>
                </a:tc>
                <a:tc rowSpan="6">
                  <a:txBody>
                    <a:bodyPr/>
                    <a:lstStyle/>
                    <a:p>
                      <a:pPr algn="ctr"/>
                      <a:r>
                        <a:rPr lang="en-US" sz="2600" dirty="0" smtClean="0"/>
                        <a:t>In Order to Guide</a:t>
                      </a:r>
                      <a:r>
                        <a:rPr lang="en-US" sz="2600" baseline="0" dirty="0" smtClean="0"/>
                        <a:t> Action</a:t>
                      </a:r>
                    </a:p>
                    <a:p>
                      <a:pPr algn="ctr"/>
                      <a:endParaRPr lang="en-US" sz="2600" baseline="0" dirty="0" smtClean="0"/>
                    </a:p>
                    <a:p>
                      <a:pPr algn="ctr"/>
                      <a:r>
                        <a:rPr lang="en-US" sz="2000" baseline="0" dirty="0" smtClean="0"/>
                        <a:t>(</a:t>
                      </a:r>
                      <a:r>
                        <a:rPr lang="en-US" sz="2000" baseline="0" dirty="0" err="1" smtClean="0"/>
                        <a:t>Scriven</a:t>
                      </a:r>
                      <a:r>
                        <a:rPr lang="en-US" sz="2000" baseline="0" dirty="0" smtClean="0"/>
                        <a:t> et al., 1987)</a:t>
                      </a:r>
                      <a:r>
                        <a:rPr lang="en-US" sz="2000" baseline="30000" dirty="0" smtClean="0"/>
                        <a:t>27</a:t>
                      </a:r>
                      <a:endParaRPr lang="en-US" sz="2000" dirty="0"/>
                    </a:p>
                  </a:txBody>
                  <a:tcPr marL="132594" marR="132594" marT="66297" marB="66297" anchor="ctr"/>
                </a:tc>
              </a:tr>
              <a:tr h="659218">
                <a:tc>
                  <a:txBody>
                    <a:bodyPr/>
                    <a:lstStyle/>
                    <a:p>
                      <a:pPr algn="ctr"/>
                      <a:r>
                        <a:rPr lang="en-US" sz="2600" dirty="0" smtClean="0"/>
                        <a:t>Conceptualization</a:t>
                      </a:r>
                    </a:p>
                  </a:txBody>
                  <a:tcPr marL="132594" marR="132594" marT="66297" marB="66297" anchor="ctr"/>
                </a:tc>
                <a:tc>
                  <a:txBody>
                    <a:bodyPr/>
                    <a:lstStyle/>
                    <a:p>
                      <a:pPr algn="ctr"/>
                      <a:r>
                        <a:rPr lang="en-US" sz="2600" dirty="0" smtClean="0"/>
                        <a:t>Observation</a:t>
                      </a:r>
                      <a:endParaRPr lang="en-US" sz="2600" dirty="0"/>
                    </a:p>
                  </a:txBody>
                  <a:tcPr marL="132594" marR="132594" marT="66297" marB="66297" anchor="ctr"/>
                </a:tc>
                <a:tc vMerge="1">
                  <a:txBody>
                    <a:bodyPr/>
                    <a:lstStyle/>
                    <a:p>
                      <a:pPr algn="ctr"/>
                      <a:endParaRPr lang="en-US" sz="2600" dirty="0"/>
                    </a:p>
                  </a:txBody>
                  <a:tcPr marL="132594" marR="132594" marT="66297" marB="66297"/>
                </a:tc>
              </a:tr>
              <a:tr h="537741">
                <a:tc>
                  <a:txBody>
                    <a:bodyPr/>
                    <a:lstStyle/>
                    <a:p>
                      <a:pPr algn="ctr"/>
                      <a:r>
                        <a:rPr lang="en-US" sz="2600" dirty="0" smtClean="0"/>
                        <a:t>Application</a:t>
                      </a:r>
                      <a:endParaRPr lang="en-US" sz="2600" dirty="0"/>
                    </a:p>
                  </a:txBody>
                  <a:tcPr marL="132594" marR="132594" marT="66297" marB="66297" anchor="ctr"/>
                </a:tc>
                <a:tc>
                  <a:txBody>
                    <a:bodyPr/>
                    <a:lstStyle/>
                    <a:p>
                      <a:pPr algn="ctr"/>
                      <a:r>
                        <a:rPr lang="en-US" sz="2600" dirty="0" smtClean="0"/>
                        <a:t>Experience</a:t>
                      </a:r>
                      <a:endParaRPr lang="en-US" sz="2600" dirty="0"/>
                    </a:p>
                  </a:txBody>
                  <a:tcPr marL="132594" marR="132594" marT="66297" marB="66297" anchor="ctr"/>
                </a:tc>
                <a:tc vMerge="1">
                  <a:txBody>
                    <a:bodyPr/>
                    <a:lstStyle/>
                    <a:p>
                      <a:pPr algn="ctr"/>
                      <a:endParaRPr lang="en-US" sz="2600" dirty="0"/>
                    </a:p>
                  </a:txBody>
                  <a:tcPr marL="132594" marR="132594" marT="66297" marB="66297"/>
                </a:tc>
              </a:tr>
              <a:tr h="537741">
                <a:tc>
                  <a:txBody>
                    <a:bodyPr/>
                    <a:lstStyle/>
                    <a:p>
                      <a:pPr algn="ctr"/>
                      <a:r>
                        <a:rPr lang="en-US" sz="2600" dirty="0" smtClean="0"/>
                        <a:t>Analysis</a:t>
                      </a:r>
                      <a:endParaRPr lang="en-US" sz="2600" dirty="0"/>
                    </a:p>
                  </a:txBody>
                  <a:tcPr marL="132594" marR="132594" marT="66297" marB="66297" anchor="ctr"/>
                </a:tc>
                <a:tc>
                  <a:txBody>
                    <a:bodyPr/>
                    <a:lstStyle/>
                    <a:p>
                      <a:pPr algn="ctr"/>
                      <a:r>
                        <a:rPr lang="en-US" sz="2600" dirty="0" smtClean="0"/>
                        <a:t>Reflection</a:t>
                      </a:r>
                      <a:endParaRPr lang="en-US" sz="2600" dirty="0"/>
                    </a:p>
                  </a:txBody>
                  <a:tcPr marL="132594" marR="132594" marT="66297" marB="66297" anchor="ctr"/>
                </a:tc>
                <a:tc vMerge="1">
                  <a:txBody>
                    <a:bodyPr/>
                    <a:lstStyle/>
                    <a:p>
                      <a:pPr algn="ctr"/>
                      <a:endParaRPr lang="en-US" sz="2600" dirty="0"/>
                    </a:p>
                  </a:txBody>
                  <a:tcPr marL="132594" marR="132594" marT="66297" marB="66297"/>
                </a:tc>
              </a:tr>
              <a:tr h="537741">
                <a:tc>
                  <a:txBody>
                    <a:bodyPr/>
                    <a:lstStyle/>
                    <a:p>
                      <a:pPr algn="ctr"/>
                      <a:r>
                        <a:rPr lang="en-US" sz="2600" dirty="0" smtClean="0"/>
                        <a:t>Synthesis</a:t>
                      </a:r>
                      <a:endParaRPr lang="en-US" sz="2600" dirty="0"/>
                    </a:p>
                  </a:txBody>
                  <a:tcPr marL="132594" marR="132594" marT="66297" marB="66297" anchor="ctr"/>
                </a:tc>
                <a:tc>
                  <a:txBody>
                    <a:bodyPr/>
                    <a:lstStyle/>
                    <a:p>
                      <a:pPr algn="ctr"/>
                      <a:r>
                        <a:rPr lang="en-US" sz="2600" dirty="0" smtClean="0"/>
                        <a:t>Reasoning</a:t>
                      </a:r>
                      <a:endParaRPr lang="en-US" sz="2600" dirty="0"/>
                    </a:p>
                  </a:txBody>
                  <a:tcPr marL="132594" marR="132594" marT="66297" marB="66297" anchor="ctr"/>
                </a:tc>
                <a:tc vMerge="1">
                  <a:txBody>
                    <a:bodyPr/>
                    <a:lstStyle/>
                    <a:p>
                      <a:pPr algn="ctr"/>
                      <a:endParaRPr lang="en-US" sz="2600" dirty="0"/>
                    </a:p>
                  </a:txBody>
                  <a:tcPr marL="132594" marR="132594" marT="66297" marB="66297"/>
                </a:tc>
              </a:tr>
              <a:tr h="537741">
                <a:tc>
                  <a:txBody>
                    <a:bodyPr/>
                    <a:lstStyle/>
                    <a:p>
                      <a:pPr algn="ctr"/>
                      <a:r>
                        <a:rPr lang="en-US" sz="2600" dirty="0" smtClean="0"/>
                        <a:t>Evaluation</a:t>
                      </a:r>
                      <a:endParaRPr lang="en-US" sz="2600" dirty="0"/>
                    </a:p>
                  </a:txBody>
                  <a:tcPr marL="132594" marR="132594" marT="66297" marB="66297" anchor="ctr"/>
                </a:tc>
                <a:tc>
                  <a:txBody>
                    <a:bodyPr/>
                    <a:lstStyle/>
                    <a:p>
                      <a:pPr algn="ctr"/>
                      <a:r>
                        <a:rPr lang="en-US" sz="2600" dirty="0" smtClean="0"/>
                        <a:t>Communication</a:t>
                      </a:r>
                      <a:endParaRPr lang="en-US" sz="2600" dirty="0"/>
                    </a:p>
                  </a:txBody>
                  <a:tcPr marL="132594" marR="132594" marT="66297" marB="66297" anchor="ctr"/>
                </a:tc>
                <a:tc vMerge="1">
                  <a:txBody>
                    <a:bodyPr/>
                    <a:lstStyle/>
                    <a:p>
                      <a:pPr algn="ctr"/>
                      <a:endParaRPr lang="en-US" sz="2600" dirty="0"/>
                    </a:p>
                  </a:txBody>
                  <a:tcPr marL="132594" marR="132594" marT="66297" marB="66297"/>
                </a:tc>
              </a:tr>
            </a:tbl>
          </a:graphicData>
        </a:graphic>
      </p:graphicFrame>
      <p:sp>
        <p:nvSpPr>
          <p:cNvPr id="3" name="TextBox 2"/>
          <p:cNvSpPr txBox="1"/>
          <p:nvPr/>
        </p:nvSpPr>
        <p:spPr>
          <a:xfrm>
            <a:off x="279282" y="6214482"/>
            <a:ext cx="9326592" cy="830997"/>
          </a:xfrm>
          <a:prstGeom prst="rect">
            <a:avLst/>
          </a:prstGeom>
          <a:noFill/>
        </p:spPr>
        <p:txBody>
          <a:bodyPr wrap="none" rtlCol="0">
            <a:spAutoFit/>
          </a:bodyPr>
          <a:lstStyle/>
          <a:p>
            <a:r>
              <a:rPr lang="en-US" sz="1200" dirty="0" smtClean="0">
                <a:solidFill>
                  <a:srgbClr val="002060"/>
                </a:solidFill>
                <a:latin typeface="Calibri" charset="0"/>
                <a:ea typeface="Calibri" charset="0"/>
                <a:cs typeface="Calibri" charset="0"/>
              </a:rPr>
              <a:t>2: </a:t>
            </a:r>
            <a:r>
              <a:rPr lang="en-US" sz="1200" dirty="0" err="1" smtClean="0">
                <a:solidFill>
                  <a:srgbClr val="002060"/>
                </a:solidFill>
                <a:latin typeface="Calibri" charset="0"/>
                <a:ea typeface="Calibri" charset="0"/>
                <a:cs typeface="Calibri" charset="0"/>
              </a:rPr>
              <a:t>MacRitchie</a:t>
            </a:r>
            <a:r>
              <a:rPr lang="en-US" sz="1200" dirty="0" smtClean="0">
                <a:solidFill>
                  <a:srgbClr val="002060"/>
                </a:solidFill>
                <a:latin typeface="Calibri" charset="0"/>
                <a:ea typeface="Calibri" charset="0"/>
                <a:cs typeface="Calibri" charset="0"/>
              </a:rPr>
              <a:t> </a:t>
            </a:r>
            <a:r>
              <a:rPr lang="en-US" sz="1200" dirty="0">
                <a:solidFill>
                  <a:srgbClr val="002060"/>
                </a:solidFill>
                <a:latin typeface="Calibri" charset="0"/>
                <a:ea typeface="Calibri" charset="0"/>
                <a:cs typeface="Calibri" charset="0"/>
              </a:rPr>
              <a:t>F. </a:t>
            </a:r>
            <a:r>
              <a:rPr lang="en-US" sz="1200" i="1" dirty="0">
                <a:solidFill>
                  <a:srgbClr val="002060"/>
                </a:solidFill>
                <a:latin typeface="Calibri" charset="0"/>
                <a:ea typeface="Calibri" charset="0"/>
                <a:cs typeface="Calibri" charset="0"/>
              </a:rPr>
              <a:t>The Need for Critical Thinking and the Scientific Method.</a:t>
            </a:r>
            <a:r>
              <a:rPr lang="en-US" sz="1200" dirty="0">
                <a:solidFill>
                  <a:srgbClr val="002060"/>
                </a:solidFill>
                <a:latin typeface="Calibri" charset="0"/>
                <a:ea typeface="Calibri" charset="0"/>
                <a:cs typeface="Calibri" charset="0"/>
              </a:rPr>
              <a:t> Boca Raton, FL: CRC Press, Taylor &amp; Francis Group, LLC; 2018</a:t>
            </a:r>
            <a:r>
              <a:rPr lang="en-US" sz="1200" dirty="0" smtClean="0">
                <a:solidFill>
                  <a:srgbClr val="002060"/>
                </a:solidFill>
                <a:latin typeface="Calibri" charset="0"/>
                <a:ea typeface="Calibri" charset="0"/>
                <a:cs typeface="Calibri" charset="0"/>
              </a:rPr>
              <a:t>.</a:t>
            </a:r>
          </a:p>
          <a:p>
            <a:r>
              <a:rPr lang="en-US" sz="1200" dirty="0" smtClean="0">
                <a:solidFill>
                  <a:srgbClr val="002060"/>
                </a:solidFill>
                <a:latin typeface="Calibri" charset="0"/>
                <a:ea typeface="Calibri" charset="0"/>
                <a:cs typeface="Calibri" charset="0"/>
              </a:rPr>
              <a:t>27: </a:t>
            </a:r>
            <a:r>
              <a:rPr lang="en-US" sz="1200" dirty="0" err="1" smtClean="0">
                <a:solidFill>
                  <a:srgbClr val="002060"/>
                </a:solidFill>
                <a:latin typeface="Calibri" charset="0"/>
                <a:ea typeface="Calibri" charset="0"/>
                <a:cs typeface="Calibri" charset="0"/>
              </a:rPr>
              <a:t>Scriven</a:t>
            </a:r>
            <a:r>
              <a:rPr lang="en-US" sz="1200" dirty="0" smtClean="0">
                <a:solidFill>
                  <a:srgbClr val="002060"/>
                </a:solidFill>
                <a:latin typeface="Calibri" charset="0"/>
                <a:ea typeface="Calibri" charset="0"/>
                <a:cs typeface="Calibri" charset="0"/>
              </a:rPr>
              <a:t>, M. </a:t>
            </a:r>
            <a:r>
              <a:rPr lang="en-US" sz="1200" dirty="0">
                <a:solidFill>
                  <a:srgbClr val="002060"/>
                </a:solidFill>
                <a:latin typeface="Calibri" charset="0"/>
                <a:ea typeface="Calibri" charset="0"/>
                <a:cs typeface="Calibri" charset="0"/>
              </a:rPr>
              <a:t>&amp; </a:t>
            </a:r>
            <a:r>
              <a:rPr lang="en-US" sz="1200" dirty="0" smtClean="0">
                <a:solidFill>
                  <a:srgbClr val="002060"/>
                </a:solidFill>
                <a:latin typeface="Calibri" charset="0"/>
                <a:ea typeface="Calibri" charset="0"/>
                <a:cs typeface="Calibri" charset="0"/>
              </a:rPr>
              <a:t>Paul, R. </a:t>
            </a:r>
            <a:r>
              <a:rPr lang="en-US" sz="1200" dirty="0">
                <a:solidFill>
                  <a:srgbClr val="002060"/>
                </a:solidFill>
                <a:latin typeface="Calibri" charset="0"/>
                <a:ea typeface="Calibri" charset="0"/>
                <a:cs typeface="Calibri" charset="0"/>
              </a:rPr>
              <a:t>Defining Critical Thinking: A statement made for the National Council for Excellence in Critical Thinking Instruction</a:t>
            </a:r>
            <a:r>
              <a:rPr lang="en-US" sz="1200" dirty="0" smtClean="0">
                <a:solidFill>
                  <a:srgbClr val="002060"/>
                </a:solidFill>
                <a:latin typeface="Calibri" charset="0"/>
                <a:ea typeface="Calibri" charset="0"/>
                <a:cs typeface="Calibri" charset="0"/>
              </a:rPr>
              <a:t>. </a:t>
            </a:r>
            <a:r>
              <a:rPr lang="en-US" sz="1200" dirty="0">
                <a:solidFill>
                  <a:srgbClr val="002060"/>
                </a:solidFill>
                <a:latin typeface="Calibri" charset="0"/>
                <a:ea typeface="Calibri" charset="0"/>
                <a:cs typeface="Calibri" charset="0"/>
              </a:rPr>
              <a:t>2019.</a:t>
            </a:r>
          </a:p>
          <a:p>
            <a:endParaRPr lang="en-US" sz="1200" dirty="0">
              <a:solidFill>
                <a:srgbClr val="002060"/>
              </a:solidFill>
              <a:latin typeface="Calibri" charset="0"/>
              <a:ea typeface="Calibri" charset="0"/>
              <a:cs typeface="Calibri" charset="0"/>
            </a:endParaRPr>
          </a:p>
          <a:p>
            <a:endParaRPr lang="en-US" sz="1200" dirty="0">
              <a:solidFill>
                <a:srgbClr val="002060"/>
              </a:solidFill>
              <a:latin typeface="Calibri" charset="0"/>
              <a:ea typeface="Calibri" charset="0"/>
              <a:cs typeface="Calibri" charset="0"/>
            </a:endParaRPr>
          </a:p>
        </p:txBody>
      </p:sp>
    </p:spTree>
    <p:extLst>
      <p:ext uri="{BB962C8B-B14F-4D97-AF65-F5344CB8AC3E}">
        <p14:creationId xmlns:p14="http://schemas.microsoft.com/office/powerpoint/2010/main" val="6057431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567" y="432031"/>
            <a:ext cx="11355573" cy="1325563"/>
          </a:xfrm>
        </p:spPr>
        <p:txBody>
          <a:bodyPr/>
          <a:lstStyle/>
          <a:p>
            <a:r>
              <a:rPr lang="en-US" dirty="0" smtClean="0">
                <a:solidFill>
                  <a:schemeClr val="bg1"/>
                </a:solidFill>
                <a:latin typeface="+mn-lt"/>
              </a:rPr>
              <a:t>3 Steps of Critical Thinking Process:</a:t>
            </a:r>
            <a:endParaRPr lang="en-US" dirty="0">
              <a:solidFill>
                <a:schemeClr val="bg1"/>
              </a:solidFill>
              <a:latin typeface="+mn-lt"/>
            </a:endParaRPr>
          </a:p>
        </p:txBody>
      </p:sp>
      <p:sp>
        <p:nvSpPr>
          <p:cNvPr id="7" name="Content Placeholder 2"/>
          <p:cNvSpPr>
            <a:spLocks noGrp="1"/>
          </p:cNvSpPr>
          <p:nvPr>
            <p:ph sz="half" idx="1"/>
          </p:nvPr>
        </p:nvSpPr>
        <p:spPr>
          <a:xfrm>
            <a:off x="1000286" y="1690687"/>
            <a:ext cx="10191427" cy="4889685"/>
          </a:xfrm>
        </p:spPr>
        <p:txBody>
          <a:bodyPr>
            <a:normAutofit lnSpcReduction="10000"/>
          </a:bodyPr>
          <a:lstStyle/>
          <a:p>
            <a:pPr marL="565150" indent="-514350">
              <a:lnSpc>
                <a:spcPct val="150000"/>
              </a:lnSpc>
              <a:buFont typeface="+mj-lt"/>
              <a:buAutoNum type="arabicPeriod"/>
            </a:pPr>
            <a:r>
              <a:rPr lang="en-US" dirty="0" smtClean="0">
                <a:solidFill>
                  <a:srgbClr val="002060"/>
                </a:solidFill>
              </a:rPr>
              <a:t>Gathering &amp; Acquiring Information (in the clinical setting)</a:t>
            </a:r>
            <a:r>
              <a:rPr lang="en-US" baseline="30000" dirty="0" smtClean="0">
                <a:solidFill>
                  <a:srgbClr val="002060"/>
                </a:solidFill>
              </a:rPr>
              <a:t>29,54</a:t>
            </a:r>
          </a:p>
          <a:p>
            <a:pPr marL="565150" indent="-514350">
              <a:lnSpc>
                <a:spcPct val="150000"/>
              </a:lnSpc>
              <a:buFont typeface="+mj-lt"/>
              <a:buAutoNum type="arabicPeriod"/>
            </a:pPr>
            <a:r>
              <a:rPr lang="en-US" dirty="0" smtClean="0">
                <a:solidFill>
                  <a:srgbClr val="002060"/>
                </a:solidFill>
              </a:rPr>
              <a:t>Assessing &amp; Evaluating Information</a:t>
            </a:r>
            <a:r>
              <a:rPr lang="en-US" baseline="30000" dirty="0" smtClean="0">
                <a:solidFill>
                  <a:srgbClr val="002060"/>
                </a:solidFill>
              </a:rPr>
              <a:t>9</a:t>
            </a:r>
          </a:p>
          <a:p>
            <a:pPr lvl="1">
              <a:lnSpc>
                <a:spcPct val="150000"/>
              </a:lnSpc>
              <a:buFont typeface="Wingdings" charset="2"/>
              <a:buChar char="ü"/>
            </a:pPr>
            <a:r>
              <a:rPr lang="en-US" dirty="0" smtClean="0">
                <a:solidFill>
                  <a:srgbClr val="002060"/>
                </a:solidFill>
              </a:rPr>
              <a:t> Communication</a:t>
            </a:r>
            <a:r>
              <a:rPr lang="en-US" baseline="30000" dirty="0" smtClean="0">
                <a:solidFill>
                  <a:srgbClr val="002060"/>
                </a:solidFill>
              </a:rPr>
              <a:t>9,27,29</a:t>
            </a:r>
          </a:p>
          <a:p>
            <a:pPr lvl="1">
              <a:lnSpc>
                <a:spcPct val="150000"/>
              </a:lnSpc>
              <a:buFont typeface="Wingdings" charset="2"/>
              <a:buChar char="ü"/>
            </a:pPr>
            <a:r>
              <a:rPr lang="en-US" dirty="0" smtClean="0">
                <a:solidFill>
                  <a:srgbClr val="002060"/>
                </a:solidFill>
              </a:rPr>
              <a:t> Problem-Solving</a:t>
            </a:r>
            <a:r>
              <a:rPr lang="en-US" baseline="30000" dirty="0" smtClean="0">
                <a:solidFill>
                  <a:srgbClr val="002060"/>
                </a:solidFill>
              </a:rPr>
              <a:t>1-4, 28</a:t>
            </a:r>
            <a:endParaRPr lang="en-US" dirty="0" smtClean="0">
              <a:solidFill>
                <a:srgbClr val="002060"/>
              </a:solidFill>
            </a:endParaRPr>
          </a:p>
          <a:p>
            <a:pPr marL="565150" indent="-514350">
              <a:lnSpc>
                <a:spcPct val="150000"/>
              </a:lnSpc>
              <a:buFont typeface="+mj-lt"/>
              <a:buAutoNum type="arabicPeriod"/>
            </a:pPr>
            <a:r>
              <a:rPr lang="en-US" dirty="0" smtClean="0">
                <a:solidFill>
                  <a:srgbClr val="002060"/>
                </a:solidFill>
              </a:rPr>
              <a:t>Applying Information/Solutions</a:t>
            </a:r>
            <a:r>
              <a:rPr lang="en-US" baseline="30000" dirty="0" smtClean="0">
                <a:solidFill>
                  <a:srgbClr val="002060"/>
                </a:solidFill>
              </a:rPr>
              <a:t>28</a:t>
            </a:r>
          </a:p>
          <a:p>
            <a:pPr lvl="1">
              <a:lnSpc>
                <a:spcPct val="150000"/>
              </a:lnSpc>
              <a:buFont typeface="Wingdings" charset="2"/>
              <a:buChar char="ü"/>
            </a:pPr>
            <a:r>
              <a:rPr lang="en-US" dirty="0" smtClean="0">
                <a:solidFill>
                  <a:srgbClr val="002060"/>
                </a:solidFill>
              </a:rPr>
              <a:t>Assessment</a:t>
            </a:r>
          </a:p>
          <a:p>
            <a:pPr lvl="1">
              <a:lnSpc>
                <a:spcPct val="150000"/>
              </a:lnSpc>
              <a:buFont typeface="Wingdings" charset="2"/>
              <a:buChar char="ü"/>
            </a:pPr>
            <a:r>
              <a:rPr lang="en-US" dirty="0" smtClean="0">
                <a:solidFill>
                  <a:srgbClr val="002060"/>
                </a:solidFill>
              </a:rPr>
              <a:t>Reassessment</a:t>
            </a: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oogle Shape;183;p25"/>
          <p:cNvPicPr preferRelativeResize="0"/>
          <p:nvPr/>
        </p:nvPicPr>
        <p:blipFill>
          <a:blip r:embed="rId3">
            <a:alphaModFix/>
          </a:blip>
          <a:stretch>
            <a:fillRect/>
          </a:stretch>
        </p:blipFill>
        <p:spPr>
          <a:xfrm>
            <a:off x="9965668" y="5728446"/>
            <a:ext cx="1578915" cy="851927"/>
          </a:xfrm>
          <a:prstGeom prst="rect">
            <a:avLst/>
          </a:prstGeom>
          <a:noFill/>
          <a:ln>
            <a:noFill/>
          </a:ln>
        </p:spPr>
      </p:pic>
      <p:sp>
        <p:nvSpPr>
          <p:cNvPr id="4" name="Rectangle 3"/>
          <p:cNvSpPr/>
          <p:nvPr/>
        </p:nvSpPr>
        <p:spPr>
          <a:xfrm>
            <a:off x="1390650" y="3257550"/>
            <a:ext cx="3886200" cy="127635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610661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567" y="432031"/>
            <a:ext cx="11355573" cy="1325563"/>
          </a:xfrm>
        </p:spPr>
        <p:txBody>
          <a:bodyPr/>
          <a:lstStyle/>
          <a:p>
            <a:r>
              <a:rPr lang="en-US" dirty="0" smtClean="0">
                <a:solidFill>
                  <a:schemeClr val="bg1"/>
                </a:solidFill>
                <a:latin typeface="+mn-lt"/>
              </a:rPr>
              <a:t>5 Components of Critical Thinking</a:t>
            </a:r>
            <a:endParaRPr lang="en-US" dirty="0">
              <a:solidFill>
                <a:schemeClr val="bg1"/>
              </a:solidFill>
              <a:latin typeface="+mn-lt"/>
            </a:endParaRPr>
          </a:p>
        </p:txBody>
      </p:sp>
      <p:sp>
        <p:nvSpPr>
          <p:cNvPr id="7" name="Content Placeholder 2"/>
          <p:cNvSpPr>
            <a:spLocks noGrp="1"/>
          </p:cNvSpPr>
          <p:nvPr>
            <p:ph sz="half" idx="1"/>
          </p:nvPr>
        </p:nvSpPr>
        <p:spPr>
          <a:xfrm>
            <a:off x="1000286" y="1690687"/>
            <a:ext cx="10191427" cy="4889685"/>
          </a:xfrm>
        </p:spPr>
        <p:txBody>
          <a:bodyPr>
            <a:normAutofit fontScale="92500" lnSpcReduction="10000"/>
          </a:bodyPr>
          <a:lstStyle/>
          <a:p>
            <a:pPr marL="565150" indent="-514350">
              <a:lnSpc>
                <a:spcPct val="150000"/>
              </a:lnSpc>
              <a:buFont typeface="+mj-lt"/>
              <a:buAutoNum type="arabicPeriod"/>
            </a:pPr>
            <a:r>
              <a:rPr lang="en-US" dirty="0" smtClean="0">
                <a:solidFill>
                  <a:srgbClr val="002060"/>
                </a:solidFill>
              </a:rPr>
              <a:t>Gathering &amp; Acquiring Information (in the clinical setting)</a:t>
            </a:r>
            <a:r>
              <a:rPr lang="en-US" baseline="30000" dirty="0" smtClean="0">
                <a:solidFill>
                  <a:srgbClr val="002060"/>
                </a:solidFill>
              </a:rPr>
              <a:t>29,54</a:t>
            </a:r>
          </a:p>
          <a:p>
            <a:pPr marL="565150" indent="-514350">
              <a:lnSpc>
                <a:spcPct val="150000"/>
              </a:lnSpc>
              <a:buFont typeface="+mj-lt"/>
              <a:buAutoNum type="arabicPeriod"/>
            </a:pPr>
            <a:r>
              <a:rPr lang="en-US" dirty="0" smtClean="0">
                <a:solidFill>
                  <a:srgbClr val="002060"/>
                </a:solidFill>
              </a:rPr>
              <a:t>Assessing &amp; Evaluating Information</a:t>
            </a:r>
            <a:r>
              <a:rPr lang="en-US" baseline="30000" dirty="0" smtClean="0">
                <a:solidFill>
                  <a:srgbClr val="002060"/>
                </a:solidFill>
              </a:rPr>
              <a:t>9</a:t>
            </a:r>
          </a:p>
          <a:p>
            <a:pPr marL="565150" indent="-514350">
              <a:lnSpc>
                <a:spcPct val="150000"/>
              </a:lnSpc>
              <a:buFont typeface="+mj-lt"/>
              <a:buAutoNum type="arabicPeriod"/>
            </a:pPr>
            <a:r>
              <a:rPr lang="en-US" dirty="0" smtClean="0">
                <a:solidFill>
                  <a:srgbClr val="002060"/>
                </a:solidFill>
              </a:rPr>
              <a:t>Communication</a:t>
            </a:r>
            <a:r>
              <a:rPr lang="en-US" baseline="30000" dirty="0" smtClean="0">
                <a:solidFill>
                  <a:srgbClr val="002060"/>
                </a:solidFill>
              </a:rPr>
              <a:t>9,27,29</a:t>
            </a:r>
            <a:endParaRPr lang="en-US" baseline="30000" dirty="0">
              <a:solidFill>
                <a:srgbClr val="002060"/>
              </a:solidFill>
            </a:endParaRPr>
          </a:p>
          <a:p>
            <a:pPr marL="565150" indent="-514350">
              <a:lnSpc>
                <a:spcPct val="150000"/>
              </a:lnSpc>
              <a:buFont typeface="+mj-lt"/>
              <a:buAutoNum type="arabicPeriod"/>
            </a:pPr>
            <a:r>
              <a:rPr lang="en-US" dirty="0" smtClean="0">
                <a:solidFill>
                  <a:srgbClr val="002060"/>
                </a:solidFill>
              </a:rPr>
              <a:t>Problem-Solving</a:t>
            </a:r>
            <a:r>
              <a:rPr lang="en-US" baseline="30000" dirty="0" smtClean="0">
                <a:solidFill>
                  <a:srgbClr val="002060"/>
                </a:solidFill>
              </a:rPr>
              <a:t>1-4, 28</a:t>
            </a:r>
            <a:endParaRPr lang="en-US" dirty="0" smtClean="0">
              <a:solidFill>
                <a:srgbClr val="002060"/>
              </a:solidFill>
            </a:endParaRPr>
          </a:p>
          <a:p>
            <a:pPr marL="565150" indent="-514350">
              <a:lnSpc>
                <a:spcPct val="150000"/>
              </a:lnSpc>
              <a:buFont typeface="+mj-lt"/>
              <a:buAutoNum type="arabicPeriod"/>
            </a:pPr>
            <a:r>
              <a:rPr lang="en-US" dirty="0" smtClean="0">
                <a:solidFill>
                  <a:srgbClr val="002060"/>
                </a:solidFill>
              </a:rPr>
              <a:t>Applying Information/Solutions</a:t>
            </a:r>
            <a:r>
              <a:rPr lang="en-US" baseline="30000" dirty="0" smtClean="0">
                <a:solidFill>
                  <a:srgbClr val="002060"/>
                </a:solidFill>
              </a:rPr>
              <a:t>28</a:t>
            </a:r>
          </a:p>
          <a:p>
            <a:pPr lvl="1">
              <a:lnSpc>
                <a:spcPct val="150000"/>
              </a:lnSpc>
              <a:buFont typeface="Wingdings" charset="2"/>
              <a:buChar char="ü"/>
            </a:pPr>
            <a:r>
              <a:rPr lang="en-US" dirty="0" smtClean="0">
                <a:solidFill>
                  <a:srgbClr val="002060"/>
                </a:solidFill>
              </a:rPr>
              <a:t>Assessment</a:t>
            </a:r>
          </a:p>
          <a:p>
            <a:pPr lvl="1">
              <a:lnSpc>
                <a:spcPct val="150000"/>
              </a:lnSpc>
              <a:buFont typeface="Wingdings" charset="2"/>
              <a:buChar char="ü"/>
            </a:pPr>
            <a:r>
              <a:rPr lang="en-US" dirty="0" smtClean="0">
                <a:solidFill>
                  <a:srgbClr val="002060"/>
                </a:solidFill>
              </a:rPr>
              <a:t>Reassessment</a:t>
            </a: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oogle Shape;183;p25"/>
          <p:cNvPicPr preferRelativeResize="0"/>
          <p:nvPr/>
        </p:nvPicPr>
        <p:blipFill>
          <a:blip r:embed="rId3">
            <a:alphaModFix/>
          </a:blip>
          <a:stretch>
            <a:fillRect/>
          </a:stretch>
        </p:blipFill>
        <p:spPr>
          <a:xfrm>
            <a:off x="9965668" y="5728446"/>
            <a:ext cx="1578915" cy="851927"/>
          </a:xfrm>
          <a:prstGeom prst="rect">
            <a:avLst/>
          </a:prstGeom>
          <a:noFill/>
          <a:ln>
            <a:noFill/>
          </a:ln>
        </p:spPr>
      </p:pic>
    </p:spTree>
    <p:extLst>
      <p:ext uri="{BB962C8B-B14F-4D97-AF65-F5344CB8AC3E}">
        <p14:creationId xmlns:p14="http://schemas.microsoft.com/office/powerpoint/2010/main" val="16501768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567" y="432031"/>
            <a:ext cx="11355573" cy="1325563"/>
          </a:xfrm>
        </p:spPr>
        <p:txBody>
          <a:bodyPr/>
          <a:lstStyle/>
          <a:p>
            <a:r>
              <a:rPr lang="en-US" sz="4200" dirty="0" smtClean="0">
                <a:solidFill>
                  <a:schemeClr val="bg1"/>
                </a:solidFill>
                <a:latin typeface="+mn-lt"/>
              </a:rPr>
              <a:t>Critical Thinking: An Independent Process</a:t>
            </a:r>
            <a:endParaRPr lang="en-US" sz="4200" dirty="0">
              <a:solidFill>
                <a:schemeClr val="bg1"/>
              </a:solidFill>
              <a:latin typeface="+mn-lt"/>
            </a:endParaRPr>
          </a:p>
        </p:txBody>
      </p:sp>
      <p:sp>
        <p:nvSpPr>
          <p:cNvPr id="7" name="Content Placeholder 2"/>
          <p:cNvSpPr>
            <a:spLocks noGrp="1"/>
          </p:cNvSpPr>
          <p:nvPr>
            <p:ph sz="half" idx="1"/>
          </p:nvPr>
        </p:nvSpPr>
        <p:spPr>
          <a:xfrm>
            <a:off x="1000286" y="1690687"/>
            <a:ext cx="10191427" cy="4889685"/>
          </a:xfrm>
        </p:spPr>
        <p:txBody>
          <a:bodyPr>
            <a:normAutofit/>
          </a:bodyPr>
          <a:lstStyle/>
          <a:p>
            <a:pPr marL="0" indent="0">
              <a:lnSpc>
                <a:spcPct val="150000"/>
              </a:lnSpc>
              <a:buNone/>
            </a:pPr>
            <a:r>
              <a:rPr lang="en-US" dirty="0" smtClean="0">
                <a:solidFill>
                  <a:srgbClr val="002060"/>
                </a:solidFill>
              </a:rPr>
              <a:t>Like the Clinical Scribe Role, Critical Thinking is:</a:t>
            </a:r>
          </a:p>
          <a:p>
            <a:pPr lvl="2">
              <a:lnSpc>
                <a:spcPct val="150000"/>
              </a:lnSpc>
              <a:buFont typeface="Wingdings" charset="2"/>
              <a:buChar char="Ø"/>
            </a:pPr>
            <a:r>
              <a:rPr lang="en-US" dirty="0" smtClean="0">
                <a:solidFill>
                  <a:srgbClr val="002060"/>
                </a:solidFill>
              </a:rPr>
              <a:t> </a:t>
            </a:r>
            <a:r>
              <a:rPr lang="en-US" sz="2800" dirty="0" smtClean="0">
                <a:solidFill>
                  <a:srgbClr val="002060"/>
                </a:solidFill>
              </a:rPr>
              <a:t>Self-Directed</a:t>
            </a:r>
            <a:r>
              <a:rPr lang="en-US" sz="2800" baseline="30000" dirty="0" smtClean="0">
                <a:solidFill>
                  <a:srgbClr val="002060"/>
                </a:solidFill>
              </a:rPr>
              <a:t>29</a:t>
            </a:r>
          </a:p>
          <a:p>
            <a:pPr lvl="2">
              <a:lnSpc>
                <a:spcPct val="150000"/>
              </a:lnSpc>
              <a:buFont typeface="Wingdings" charset="2"/>
              <a:buChar char="Ø"/>
            </a:pPr>
            <a:r>
              <a:rPr lang="en-US" sz="2800" dirty="0" smtClean="0">
                <a:solidFill>
                  <a:srgbClr val="002060"/>
                </a:solidFill>
              </a:rPr>
              <a:t>Self-Disciplined</a:t>
            </a:r>
            <a:r>
              <a:rPr lang="en-US" sz="2800" baseline="30000" dirty="0" smtClean="0">
                <a:solidFill>
                  <a:srgbClr val="002060"/>
                </a:solidFill>
              </a:rPr>
              <a:t>29</a:t>
            </a:r>
          </a:p>
          <a:p>
            <a:pPr lvl="2">
              <a:lnSpc>
                <a:spcPct val="150000"/>
              </a:lnSpc>
              <a:buFont typeface="Wingdings" charset="2"/>
              <a:buChar char="Ø"/>
            </a:pPr>
            <a:r>
              <a:rPr lang="en-US" sz="2800" dirty="0" smtClean="0">
                <a:solidFill>
                  <a:srgbClr val="002060"/>
                </a:solidFill>
              </a:rPr>
              <a:t>Self-Monitored</a:t>
            </a:r>
            <a:r>
              <a:rPr lang="en-US" sz="2800" baseline="30000" dirty="0" smtClean="0">
                <a:solidFill>
                  <a:srgbClr val="002060"/>
                </a:solidFill>
              </a:rPr>
              <a:t>5,29</a:t>
            </a:r>
            <a:endParaRPr lang="en-US" sz="2800" dirty="0" smtClean="0">
              <a:solidFill>
                <a:srgbClr val="002060"/>
              </a:solidFill>
            </a:endParaRPr>
          </a:p>
          <a:p>
            <a:pPr lvl="2">
              <a:lnSpc>
                <a:spcPct val="150000"/>
              </a:lnSpc>
              <a:buFont typeface="Wingdings" charset="2"/>
              <a:buChar char="Ø"/>
            </a:pPr>
            <a:r>
              <a:rPr lang="en-US" sz="2800" dirty="0" smtClean="0">
                <a:solidFill>
                  <a:srgbClr val="002060"/>
                </a:solidFill>
              </a:rPr>
              <a:t>Self-Corrective</a:t>
            </a:r>
            <a:r>
              <a:rPr lang="en-US" sz="2800" baseline="30000" dirty="0" smtClean="0">
                <a:solidFill>
                  <a:srgbClr val="002060"/>
                </a:solidFill>
              </a:rPr>
              <a:t>29</a:t>
            </a:r>
            <a:endParaRPr lang="en-US" sz="2800" dirty="0" smtClean="0">
              <a:solidFill>
                <a:srgbClr val="002060"/>
              </a:solidFill>
            </a:endParaRPr>
          </a:p>
          <a:p>
            <a:pPr>
              <a:lnSpc>
                <a:spcPct val="150000"/>
              </a:lnSpc>
              <a:buFont typeface="Wingdings" charset="2"/>
              <a:buChar char="Ø"/>
            </a:pPr>
            <a:endParaRPr lang="en-US" sz="200" dirty="0" smtClean="0">
              <a:solidFill>
                <a:srgbClr val="002060"/>
              </a:solidFill>
            </a:endParaRPr>
          </a:p>
          <a:p>
            <a:pPr marL="0" indent="0">
              <a:lnSpc>
                <a:spcPct val="150000"/>
              </a:lnSpc>
              <a:buNone/>
            </a:pPr>
            <a:r>
              <a:rPr lang="en-US" sz="2400" dirty="0">
                <a:solidFill>
                  <a:srgbClr val="002060"/>
                </a:solidFill>
              </a:rPr>
              <a:t> </a:t>
            </a:r>
            <a:r>
              <a:rPr lang="en-US" sz="2400" dirty="0" smtClean="0">
                <a:solidFill>
                  <a:srgbClr val="002060"/>
                </a:solidFill>
              </a:rPr>
              <a:t>     - Elder, 2008 (</a:t>
            </a:r>
            <a:r>
              <a:rPr lang="en-US" sz="2400" i="1" dirty="0" smtClean="0">
                <a:solidFill>
                  <a:srgbClr val="002060"/>
                </a:solidFill>
              </a:rPr>
              <a:t>The Miniature Guide to Critical Thinking)</a:t>
            </a:r>
            <a:r>
              <a:rPr lang="en-US" sz="2400" i="1" baseline="30000" dirty="0" smtClean="0">
                <a:solidFill>
                  <a:srgbClr val="002060"/>
                </a:solidFill>
              </a:rPr>
              <a:t>29</a:t>
            </a:r>
            <a:endParaRPr lang="en-US" sz="2400" baseline="30000" dirty="0" smtClean="0">
              <a:solidFill>
                <a:srgbClr val="002060"/>
              </a:solidFill>
            </a:endParaRP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oogle Shape;183;p25"/>
          <p:cNvPicPr preferRelativeResize="0"/>
          <p:nvPr/>
        </p:nvPicPr>
        <p:blipFill>
          <a:blip r:embed="rId2">
            <a:alphaModFix/>
          </a:blip>
          <a:stretch>
            <a:fillRect/>
          </a:stretch>
        </p:blipFill>
        <p:spPr>
          <a:xfrm>
            <a:off x="9965668" y="5728446"/>
            <a:ext cx="1578915" cy="851927"/>
          </a:xfrm>
          <a:prstGeom prst="rect">
            <a:avLst/>
          </a:prstGeom>
          <a:noFill/>
          <a:ln>
            <a:noFill/>
          </a:ln>
        </p:spPr>
      </p:pic>
    </p:spTree>
    <p:extLst>
      <p:ext uri="{BB962C8B-B14F-4D97-AF65-F5344CB8AC3E}">
        <p14:creationId xmlns:p14="http://schemas.microsoft.com/office/powerpoint/2010/main" val="9323670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32031"/>
            <a:ext cx="10515600" cy="1325563"/>
          </a:xfrm>
        </p:spPr>
        <p:txBody>
          <a:bodyPr/>
          <a:lstStyle/>
          <a:p>
            <a:r>
              <a:rPr lang="en-US" dirty="0" smtClean="0">
                <a:solidFill>
                  <a:schemeClr val="bg1"/>
                </a:solidFill>
                <a:latin typeface="+mn-lt"/>
              </a:rPr>
              <a:t>CSAT STAGE I </a:t>
            </a:r>
            <a:r>
              <a:rPr lang="en-US" dirty="0" smtClean="0">
                <a:solidFill>
                  <a:schemeClr val="bg1"/>
                </a:solidFill>
                <a:latin typeface="+mn-lt"/>
              </a:rPr>
              <a:t>Resources</a:t>
            </a:r>
            <a:endParaRPr lang="en-US" baseline="30000" dirty="0">
              <a:solidFill>
                <a:schemeClr val="bg1"/>
              </a:solidFill>
              <a:latin typeface="+mn-lt"/>
            </a:endParaRPr>
          </a:p>
        </p:txBody>
      </p:sp>
      <p:sp>
        <p:nvSpPr>
          <p:cNvPr id="3" name="Content Placeholder 2"/>
          <p:cNvSpPr>
            <a:spLocks noGrp="1"/>
          </p:cNvSpPr>
          <p:nvPr>
            <p:ph sz="half" idx="1"/>
          </p:nvPr>
        </p:nvSpPr>
        <p:spPr>
          <a:xfrm>
            <a:off x="1162373" y="1825625"/>
            <a:ext cx="10191427" cy="4351338"/>
          </a:xfrm>
        </p:spPr>
        <p:txBody>
          <a:bodyPr>
            <a:normAutofit/>
          </a:bodyPr>
          <a:lstStyle/>
          <a:p>
            <a:pPr marL="514350" indent="-514350">
              <a:lnSpc>
                <a:spcPct val="150000"/>
              </a:lnSpc>
              <a:buFont typeface="+mj-lt"/>
              <a:buAutoNum type="arabicPeriod"/>
            </a:pPr>
            <a:r>
              <a:rPr lang="en-US" dirty="0" smtClean="0">
                <a:solidFill>
                  <a:srgbClr val="002060"/>
                </a:solidFill>
              </a:rPr>
              <a:t>Read each chapter in the CSAT Textbook/Manual</a:t>
            </a:r>
            <a:endParaRPr lang="en-US" dirty="0">
              <a:solidFill>
                <a:srgbClr val="002060"/>
              </a:solidFill>
            </a:endParaRPr>
          </a:p>
          <a:p>
            <a:pPr marL="514350" indent="-514350">
              <a:lnSpc>
                <a:spcPct val="150000"/>
              </a:lnSpc>
              <a:buFont typeface="+mj-lt"/>
              <a:buAutoNum type="arabicPeriod"/>
            </a:pPr>
            <a:r>
              <a:rPr lang="en-US" dirty="0" smtClean="0">
                <a:solidFill>
                  <a:srgbClr val="002060"/>
                </a:solidFill>
              </a:rPr>
              <a:t>Review the material in the CSAT Course</a:t>
            </a:r>
          </a:p>
          <a:p>
            <a:pPr marL="514350" indent="-514350">
              <a:lnSpc>
                <a:spcPct val="150000"/>
              </a:lnSpc>
              <a:buFont typeface="+mj-lt"/>
              <a:buAutoNum type="arabicPeriod"/>
            </a:pPr>
            <a:r>
              <a:rPr lang="en-US" dirty="0">
                <a:solidFill>
                  <a:srgbClr val="002060"/>
                </a:solidFill>
              </a:rPr>
              <a:t>T</a:t>
            </a:r>
            <a:r>
              <a:rPr lang="en-US" dirty="0" smtClean="0">
                <a:solidFill>
                  <a:srgbClr val="002060"/>
                </a:solidFill>
              </a:rPr>
              <a:t>he CSAT Workbook reinforces the course material</a:t>
            </a:r>
          </a:p>
          <a:p>
            <a:pPr marL="514350" indent="-514350">
              <a:lnSpc>
                <a:spcPct val="150000"/>
              </a:lnSpc>
              <a:buFont typeface="+mj-lt"/>
              <a:buAutoNum type="arabicPeriod"/>
            </a:pPr>
            <a:r>
              <a:rPr lang="en-US" dirty="0" smtClean="0">
                <a:solidFill>
                  <a:srgbClr val="002060"/>
                </a:solidFill>
              </a:rPr>
              <a:t>Additional Resources in Appendix, Online</a:t>
            </a:r>
          </a:p>
          <a:p>
            <a:pPr marL="514350" indent="-514350">
              <a:lnSpc>
                <a:spcPct val="150000"/>
              </a:lnSpc>
              <a:buFont typeface="+mj-lt"/>
              <a:buAutoNum type="arabicPeriod"/>
            </a:pPr>
            <a:r>
              <a:rPr lang="en-US" dirty="0" smtClean="0">
                <a:solidFill>
                  <a:srgbClr val="002060"/>
                </a:solidFill>
              </a:rPr>
              <a:t>CSAT STAGE I Examination/Certification (≥ 95%)</a:t>
            </a:r>
          </a:p>
          <a:p>
            <a:pPr marL="514350" indent="-514350">
              <a:lnSpc>
                <a:spcPct val="150000"/>
              </a:lnSpc>
              <a:buFont typeface="+mj-lt"/>
              <a:buAutoNum type="arabicPeriod"/>
            </a:pPr>
            <a:endParaRPr lang="en-US" dirty="0" smtClean="0">
              <a:solidFill>
                <a:srgbClr val="002060"/>
              </a:solidFill>
            </a:endParaRP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oogle Shape;183;p25"/>
          <p:cNvPicPr preferRelativeResize="0"/>
          <p:nvPr/>
        </p:nvPicPr>
        <p:blipFill>
          <a:blip r:embed="rId3">
            <a:alphaModFix/>
          </a:blip>
          <a:stretch>
            <a:fillRect/>
          </a:stretch>
        </p:blipFill>
        <p:spPr>
          <a:xfrm>
            <a:off x="9965668" y="5728446"/>
            <a:ext cx="1578915" cy="851927"/>
          </a:xfrm>
          <a:prstGeom prst="rect">
            <a:avLst/>
          </a:prstGeom>
          <a:noFill/>
          <a:ln>
            <a:noFill/>
          </a:ln>
        </p:spPr>
      </p:pic>
    </p:spTree>
    <p:extLst>
      <p:ext uri="{BB962C8B-B14F-4D97-AF65-F5344CB8AC3E}">
        <p14:creationId xmlns:p14="http://schemas.microsoft.com/office/powerpoint/2010/main" val="17388771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1000286" y="1690687"/>
            <a:ext cx="10191427" cy="4889685"/>
          </a:xfrm>
        </p:spPr>
        <p:txBody>
          <a:bodyPr>
            <a:normAutofit lnSpcReduction="10000"/>
          </a:bodyPr>
          <a:lstStyle/>
          <a:p>
            <a:pPr>
              <a:lnSpc>
                <a:spcPct val="150000"/>
              </a:lnSpc>
              <a:buFont typeface="Wingdings" charset="2"/>
              <a:buChar char="Ø"/>
            </a:pPr>
            <a:r>
              <a:rPr lang="en-US" dirty="0" smtClean="0">
                <a:solidFill>
                  <a:srgbClr val="002060"/>
                </a:solidFill>
              </a:rPr>
              <a:t> Through direct training</a:t>
            </a:r>
          </a:p>
          <a:p>
            <a:pPr lvl="1">
              <a:lnSpc>
                <a:spcPct val="150000"/>
              </a:lnSpc>
              <a:buFont typeface=".AppleSystemUIFont" charset="-120"/>
              <a:buChar char="-"/>
            </a:pPr>
            <a:r>
              <a:rPr lang="en-US" dirty="0" smtClean="0">
                <a:solidFill>
                  <a:srgbClr val="002060"/>
                </a:solidFill>
              </a:rPr>
              <a:t>CSAT Classroom Training (Stage I), EHR Training (Stage II), Clinical Training (Stage III)</a:t>
            </a:r>
          </a:p>
          <a:p>
            <a:pPr>
              <a:lnSpc>
                <a:spcPct val="150000"/>
              </a:lnSpc>
              <a:buFont typeface="Wingdings" charset="2"/>
              <a:buChar char="Ø"/>
            </a:pPr>
            <a:r>
              <a:rPr lang="en-US" dirty="0" smtClean="0">
                <a:solidFill>
                  <a:srgbClr val="002060"/>
                </a:solidFill>
              </a:rPr>
              <a:t>Observation</a:t>
            </a:r>
            <a:endParaRPr lang="en-US" dirty="0">
              <a:solidFill>
                <a:srgbClr val="002060"/>
              </a:solidFill>
            </a:endParaRPr>
          </a:p>
          <a:p>
            <a:pPr lvl="1">
              <a:lnSpc>
                <a:spcPct val="150000"/>
              </a:lnSpc>
              <a:buFont typeface=".AppleSystemUIFont" charset="-120"/>
              <a:buChar char="-"/>
            </a:pPr>
            <a:r>
              <a:rPr lang="en-US" dirty="0" smtClean="0">
                <a:solidFill>
                  <a:srgbClr val="002060"/>
                </a:solidFill>
              </a:rPr>
              <a:t>Of other scribes, Scribe Trainer(s), Physicians</a:t>
            </a:r>
          </a:p>
          <a:p>
            <a:pPr>
              <a:lnSpc>
                <a:spcPct val="150000"/>
              </a:lnSpc>
              <a:buFont typeface="Wingdings" charset="2"/>
              <a:buChar char="Ø"/>
            </a:pPr>
            <a:r>
              <a:rPr lang="en-US" dirty="0" smtClean="0">
                <a:solidFill>
                  <a:srgbClr val="002060"/>
                </a:solidFill>
              </a:rPr>
              <a:t>Experience</a:t>
            </a:r>
          </a:p>
          <a:p>
            <a:pPr>
              <a:lnSpc>
                <a:spcPct val="150000"/>
              </a:lnSpc>
              <a:buFont typeface="Wingdings" charset="2"/>
              <a:buChar char="Ø"/>
            </a:pPr>
            <a:r>
              <a:rPr lang="en-US" dirty="0" smtClean="0">
                <a:solidFill>
                  <a:srgbClr val="002060"/>
                </a:solidFill>
              </a:rPr>
              <a:t>Reflection</a:t>
            </a:r>
            <a:endParaRPr lang="en-US" dirty="0">
              <a:solidFill>
                <a:srgbClr val="002060"/>
              </a:solidFill>
            </a:endParaRPr>
          </a:p>
          <a:p>
            <a:pPr>
              <a:lnSpc>
                <a:spcPct val="150000"/>
              </a:lnSpc>
              <a:buFont typeface="Wingdings" charset="2"/>
              <a:buChar char="Ø"/>
            </a:pPr>
            <a:endParaRPr lang="en-US" dirty="0" smtClean="0">
              <a:solidFill>
                <a:srgbClr val="002060"/>
              </a:solidFill>
            </a:endParaRP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p:cNvSpPr>
            <a:spLocks noGrp="1"/>
          </p:cNvSpPr>
          <p:nvPr>
            <p:ph type="title"/>
          </p:nvPr>
        </p:nvSpPr>
        <p:spPr>
          <a:xfrm>
            <a:off x="476250" y="432031"/>
            <a:ext cx="11715749" cy="1325563"/>
          </a:xfrm>
        </p:spPr>
        <p:txBody>
          <a:bodyPr/>
          <a:lstStyle/>
          <a:p>
            <a:r>
              <a:rPr lang="en-US" sz="4200" smtClean="0">
                <a:solidFill>
                  <a:schemeClr val="bg1"/>
                </a:solidFill>
                <a:latin typeface="+mn-lt"/>
              </a:rPr>
              <a:t>Critical Thinking 1: Acquiring </a:t>
            </a:r>
            <a:r>
              <a:rPr lang="en-US" sz="4200" dirty="0" smtClean="0">
                <a:solidFill>
                  <a:schemeClr val="bg1"/>
                </a:solidFill>
                <a:latin typeface="+mn-lt"/>
              </a:rPr>
              <a:t>Information </a:t>
            </a:r>
            <a:endParaRPr lang="en-US" sz="4200" dirty="0">
              <a:solidFill>
                <a:schemeClr val="bg1"/>
              </a:solidFill>
              <a:latin typeface="+mn-lt"/>
            </a:endParaRPr>
          </a:p>
        </p:txBody>
      </p:sp>
    </p:spTree>
    <p:extLst>
      <p:ext uri="{BB962C8B-B14F-4D97-AF65-F5344CB8AC3E}">
        <p14:creationId xmlns:p14="http://schemas.microsoft.com/office/powerpoint/2010/main" val="18548916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250" y="432031"/>
            <a:ext cx="11715749" cy="1325563"/>
          </a:xfrm>
        </p:spPr>
        <p:txBody>
          <a:bodyPr/>
          <a:lstStyle/>
          <a:p>
            <a:r>
              <a:rPr lang="en-US" sz="4200" smtClean="0">
                <a:solidFill>
                  <a:schemeClr val="bg1"/>
                </a:solidFill>
                <a:latin typeface="+mn-lt"/>
              </a:rPr>
              <a:t>Critical Thinking 1: Acquiring </a:t>
            </a:r>
            <a:r>
              <a:rPr lang="en-US" sz="4200" dirty="0" smtClean="0">
                <a:solidFill>
                  <a:schemeClr val="bg1"/>
                </a:solidFill>
                <a:latin typeface="+mn-lt"/>
              </a:rPr>
              <a:t>Information </a:t>
            </a:r>
            <a:endParaRPr lang="en-US" sz="4200" dirty="0">
              <a:solidFill>
                <a:schemeClr val="bg1"/>
              </a:solidFill>
              <a:latin typeface="+mn-lt"/>
            </a:endParaRPr>
          </a:p>
        </p:txBody>
      </p:sp>
      <p:sp>
        <p:nvSpPr>
          <p:cNvPr id="7" name="Content Placeholder 2"/>
          <p:cNvSpPr>
            <a:spLocks noGrp="1"/>
          </p:cNvSpPr>
          <p:nvPr>
            <p:ph sz="half" idx="1"/>
          </p:nvPr>
        </p:nvSpPr>
        <p:spPr>
          <a:xfrm>
            <a:off x="1000286" y="1690687"/>
            <a:ext cx="10191427" cy="4889685"/>
          </a:xfrm>
        </p:spPr>
        <p:txBody>
          <a:bodyPr>
            <a:normAutofit/>
          </a:bodyPr>
          <a:lstStyle/>
          <a:p>
            <a:pPr>
              <a:lnSpc>
                <a:spcPct val="150000"/>
              </a:lnSpc>
              <a:buFont typeface="Wingdings" charset="2"/>
              <a:buChar char="Ø"/>
            </a:pPr>
            <a:r>
              <a:rPr lang="en-US" dirty="0" smtClean="0">
                <a:solidFill>
                  <a:srgbClr val="002060"/>
                </a:solidFill>
              </a:rPr>
              <a:t>Through Reasoning</a:t>
            </a:r>
          </a:p>
          <a:p>
            <a:pPr>
              <a:lnSpc>
                <a:spcPct val="150000"/>
              </a:lnSpc>
              <a:buFont typeface="Wingdings" charset="2"/>
              <a:buChar char="Ø"/>
            </a:pPr>
            <a:r>
              <a:rPr lang="en-US" dirty="0" smtClean="0">
                <a:solidFill>
                  <a:srgbClr val="002060"/>
                </a:solidFill>
              </a:rPr>
              <a:t>Self-Assessment</a:t>
            </a:r>
          </a:p>
          <a:p>
            <a:pPr>
              <a:lnSpc>
                <a:spcPct val="150000"/>
              </a:lnSpc>
              <a:buFont typeface="Wingdings" charset="2"/>
              <a:buChar char="Ø"/>
            </a:pPr>
            <a:r>
              <a:rPr lang="en-US" dirty="0" smtClean="0">
                <a:solidFill>
                  <a:srgbClr val="002060"/>
                </a:solidFill>
              </a:rPr>
              <a:t>Communication</a:t>
            </a:r>
            <a:endParaRPr lang="en-US" dirty="0">
              <a:solidFill>
                <a:srgbClr val="002060"/>
              </a:solidFill>
            </a:endParaRPr>
          </a:p>
          <a:p>
            <a:pPr lvl="1">
              <a:lnSpc>
                <a:spcPct val="150000"/>
              </a:lnSpc>
              <a:buFont typeface=".AppleSystemUIFont" charset="-120"/>
              <a:buChar char="-"/>
            </a:pPr>
            <a:r>
              <a:rPr lang="en-US" dirty="0" smtClean="0">
                <a:solidFill>
                  <a:srgbClr val="002060"/>
                </a:solidFill>
              </a:rPr>
              <a:t>Constructive Criticism from Scribe Supervisor, Providers</a:t>
            </a:r>
            <a:endParaRPr lang="en-US" dirty="0">
              <a:solidFill>
                <a:srgbClr val="002060"/>
              </a:solidFill>
            </a:endParaRPr>
          </a:p>
          <a:p>
            <a:pPr lvl="1">
              <a:lnSpc>
                <a:spcPct val="150000"/>
              </a:lnSpc>
              <a:buFont typeface=".AppleSystemUIFont" charset="-120"/>
              <a:buChar char="-"/>
            </a:pPr>
            <a:r>
              <a:rPr lang="en-US" dirty="0" smtClean="0">
                <a:solidFill>
                  <a:srgbClr val="002060"/>
                </a:solidFill>
              </a:rPr>
              <a:t>Formal Evaluations from Scribe Supervisor, Providers</a:t>
            </a:r>
            <a:endParaRPr lang="en-US" dirty="0">
              <a:solidFill>
                <a:srgbClr val="002060"/>
              </a:solidFill>
            </a:endParaRPr>
          </a:p>
          <a:p>
            <a:pPr>
              <a:lnSpc>
                <a:spcPct val="150000"/>
              </a:lnSpc>
              <a:buFont typeface="Wingdings" charset="2"/>
              <a:buChar char="Ø"/>
            </a:pPr>
            <a:endParaRPr lang="en-US" dirty="0" smtClean="0">
              <a:solidFill>
                <a:srgbClr val="002060"/>
              </a:solidFill>
            </a:endParaRP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948912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299" y="432031"/>
            <a:ext cx="11696701" cy="1325563"/>
          </a:xfrm>
        </p:spPr>
        <p:txBody>
          <a:bodyPr/>
          <a:lstStyle/>
          <a:p>
            <a:r>
              <a:rPr lang="en-US" sz="4200" dirty="0" smtClean="0">
                <a:solidFill>
                  <a:schemeClr val="bg1"/>
                </a:solidFill>
                <a:latin typeface="+mn-lt"/>
              </a:rPr>
              <a:t>Critical Thinking 2: Assessment &amp; Evaluation</a:t>
            </a:r>
            <a:endParaRPr lang="en-US" sz="4200" dirty="0">
              <a:solidFill>
                <a:schemeClr val="bg1"/>
              </a:solidFill>
              <a:latin typeface="+mn-lt"/>
            </a:endParaRPr>
          </a:p>
        </p:txBody>
      </p:sp>
      <p:sp>
        <p:nvSpPr>
          <p:cNvPr id="7" name="Content Placeholder 2"/>
          <p:cNvSpPr>
            <a:spLocks noGrp="1"/>
          </p:cNvSpPr>
          <p:nvPr>
            <p:ph sz="half" idx="1"/>
          </p:nvPr>
        </p:nvSpPr>
        <p:spPr>
          <a:xfrm>
            <a:off x="1000286" y="1690687"/>
            <a:ext cx="10191427" cy="4889685"/>
          </a:xfrm>
        </p:spPr>
        <p:txBody>
          <a:bodyPr>
            <a:normAutofit/>
          </a:bodyPr>
          <a:lstStyle/>
          <a:p>
            <a:pPr>
              <a:lnSpc>
                <a:spcPct val="150000"/>
              </a:lnSpc>
              <a:buFont typeface="Wingdings" charset="2"/>
              <a:buChar char="Ø"/>
            </a:pPr>
            <a:r>
              <a:rPr lang="en-US" dirty="0" smtClean="0">
                <a:solidFill>
                  <a:srgbClr val="002060"/>
                </a:solidFill>
              </a:rPr>
              <a:t>Assess &amp; Evaluate personal strengths and weaknesses as a Scribe</a:t>
            </a:r>
          </a:p>
          <a:p>
            <a:pPr>
              <a:lnSpc>
                <a:spcPct val="150000"/>
              </a:lnSpc>
              <a:buFont typeface="Wingdings" charset="2"/>
              <a:buChar char="Ø"/>
            </a:pPr>
            <a:r>
              <a:rPr lang="en-US" dirty="0" smtClean="0">
                <a:solidFill>
                  <a:srgbClr val="002060"/>
                </a:solidFill>
              </a:rPr>
              <a:t>Many facilities provide structured processes for evaluating scribe progress &amp; productivity</a:t>
            </a:r>
          </a:p>
          <a:p>
            <a:pPr>
              <a:lnSpc>
                <a:spcPct val="150000"/>
              </a:lnSpc>
              <a:buFont typeface="Wingdings" charset="2"/>
              <a:buChar char="Ø"/>
            </a:pPr>
            <a:r>
              <a:rPr lang="en-US" dirty="0" smtClean="0">
                <a:solidFill>
                  <a:srgbClr val="002060"/>
                </a:solidFill>
              </a:rPr>
              <a:t>Importance of honest self-appraisal:</a:t>
            </a:r>
          </a:p>
          <a:p>
            <a:pPr lvl="1">
              <a:lnSpc>
                <a:spcPct val="150000"/>
              </a:lnSpc>
              <a:buFont typeface=".AppleSystemUIFont" charset="-120"/>
              <a:buChar char="-"/>
            </a:pPr>
            <a:r>
              <a:rPr lang="en-US" dirty="0" smtClean="0">
                <a:solidFill>
                  <a:srgbClr val="002060"/>
                </a:solidFill>
              </a:rPr>
              <a:t>Requires independent acquisition of information on job productivity</a:t>
            </a:r>
          </a:p>
          <a:p>
            <a:pPr lvl="1">
              <a:lnSpc>
                <a:spcPct val="150000"/>
              </a:lnSpc>
              <a:buFont typeface=".AppleSystemUIFont" charset="-120"/>
              <a:buChar char="-"/>
            </a:pPr>
            <a:r>
              <a:rPr lang="en-US" dirty="0">
                <a:solidFill>
                  <a:srgbClr val="002060"/>
                </a:solidFill>
              </a:rPr>
              <a:t>T</a:t>
            </a:r>
            <a:r>
              <a:rPr lang="en-US" dirty="0" smtClean="0">
                <a:solidFill>
                  <a:srgbClr val="002060"/>
                </a:solidFill>
              </a:rPr>
              <a:t>hrough observation, reflection, reasoning, communication</a:t>
            </a:r>
            <a:r>
              <a:rPr lang="en-US" baseline="30000" dirty="0" smtClean="0">
                <a:solidFill>
                  <a:srgbClr val="002060"/>
                </a:solidFill>
              </a:rPr>
              <a:t>29,54</a:t>
            </a:r>
            <a:endParaRPr lang="en-US" dirty="0" smtClean="0">
              <a:solidFill>
                <a:srgbClr val="002060"/>
              </a:solidFill>
            </a:endParaRP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9729017" y="6307200"/>
            <a:ext cx="2010487" cy="400110"/>
          </a:xfrm>
          <a:prstGeom prst="rect">
            <a:avLst/>
          </a:prstGeom>
          <a:noFill/>
        </p:spPr>
        <p:txBody>
          <a:bodyPr wrap="none" rtlCol="0">
            <a:spAutoFit/>
          </a:bodyPr>
          <a:lstStyle/>
          <a:p>
            <a:r>
              <a:rPr lang="en-US" sz="2000" smtClean="0">
                <a:solidFill>
                  <a:srgbClr val="002060"/>
                </a:solidFill>
                <a:latin typeface="Calibri" charset="0"/>
                <a:ea typeface="Calibri" charset="0"/>
                <a:cs typeface="Calibri" charset="0"/>
              </a:rPr>
              <a:t>Citations: 9,29,54</a:t>
            </a:r>
            <a:endParaRPr lang="en-US" sz="2000">
              <a:solidFill>
                <a:srgbClr val="002060"/>
              </a:solidFill>
              <a:latin typeface="Calibri" charset="0"/>
              <a:ea typeface="Calibri" charset="0"/>
              <a:cs typeface="Calibri" charset="0"/>
            </a:endParaRPr>
          </a:p>
        </p:txBody>
      </p:sp>
    </p:spTree>
    <p:extLst>
      <p:ext uri="{BB962C8B-B14F-4D97-AF65-F5344CB8AC3E}">
        <p14:creationId xmlns:p14="http://schemas.microsoft.com/office/powerpoint/2010/main" val="2602835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1000286" y="1690687"/>
            <a:ext cx="10191427" cy="4889685"/>
          </a:xfrm>
        </p:spPr>
        <p:txBody>
          <a:bodyPr>
            <a:normAutofit/>
          </a:bodyPr>
          <a:lstStyle/>
          <a:p>
            <a:pPr>
              <a:lnSpc>
                <a:spcPct val="150000"/>
              </a:lnSpc>
              <a:buFont typeface="Wingdings" charset="2"/>
              <a:buChar char="Ø"/>
            </a:pPr>
            <a:r>
              <a:rPr lang="en-US" dirty="0" smtClean="0">
                <a:solidFill>
                  <a:srgbClr val="002060"/>
                </a:solidFill>
              </a:rPr>
              <a:t>Assess &amp; Evaluate how effectively new scribe role is being   implemented/integrated into clinical workflow</a:t>
            </a:r>
          </a:p>
          <a:p>
            <a:pPr>
              <a:lnSpc>
                <a:spcPct val="150000"/>
              </a:lnSpc>
              <a:buFont typeface="Wingdings" charset="2"/>
              <a:buChar char="Ø"/>
            </a:pPr>
            <a:r>
              <a:rPr lang="en-US" dirty="0" smtClean="0">
                <a:solidFill>
                  <a:srgbClr val="002060"/>
                </a:solidFill>
              </a:rPr>
              <a:t>Independent self-assessment: </a:t>
            </a:r>
          </a:p>
          <a:p>
            <a:pPr lvl="1">
              <a:lnSpc>
                <a:spcPct val="150000"/>
              </a:lnSpc>
              <a:buFont typeface=".AppleSystemUIFont" charset="-120"/>
              <a:buChar char="-"/>
            </a:pPr>
            <a:r>
              <a:rPr lang="en-US" dirty="0" smtClean="0">
                <a:solidFill>
                  <a:srgbClr val="002060"/>
                </a:solidFill>
              </a:rPr>
              <a:t>Important 1</a:t>
            </a:r>
            <a:r>
              <a:rPr lang="en-US" baseline="30000" dirty="0" smtClean="0">
                <a:solidFill>
                  <a:srgbClr val="002060"/>
                </a:solidFill>
              </a:rPr>
              <a:t>st</a:t>
            </a:r>
            <a:r>
              <a:rPr lang="en-US" dirty="0" smtClean="0">
                <a:solidFill>
                  <a:srgbClr val="002060"/>
                </a:solidFill>
              </a:rPr>
              <a:t> step toward effective communication</a:t>
            </a:r>
          </a:p>
          <a:p>
            <a:pPr lvl="1">
              <a:lnSpc>
                <a:spcPct val="150000"/>
              </a:lnSpc>
              <a:buFont typeface=".AppleSystemUIFont" charset="-120"/>
              <a:buChar char="-"/>
            </a:pPr>
            <a:r>
              <a:rPr lang="en-US" dirty="0" smtClean="0">
                <a:solidFill>
                  <a:srgbClr val="002060"/>
                </a:solidFill>
              </a:rPr>
              <a:t>Enables effective problem-solving</a:t>
            </a: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oogle Shape;183;p25"/>
          <p:cNvPicPr preferRelativeResize="0"/>
          <p:nvPr/>
        </p:nvPicPr>
        <p:blipFill>
          <a:blip r:embed="rId3">
            <a:alphaModFix/>
          </a:blip>
          <a:stretch>
            <a:fillRect/>
          </a:stretch>
        </p:blipFill>
        <p:spPr>
          <a:xfrm>
            <a:off x="9965668" y="5728446"/>
            <a:ext cx="1578915" cy="851927"/>
          </a:xfrm>
          <a:prstGeom prst="rect">
            <a:avLst/>
          </a:prstGeom>
          <a:noFill/>
          <a:ln>
            <a:noFill/>
          </a:ln>
        </p:spPr>
      </p:pic>
      <p:sp>
        <p:nvSpPr>
          <p:cNvPr id="9" name="TextBox 8"/>
          <p:cNvSpPr txBox="1"/>
          <p:nvPr/>
        </p:nvSpPr>
        <p:spPr>
          <a:xfrm>
            <a:off x="6821653" y="6149337"/>
            <a:ext cx="2010487" cy="400110"/>
          </a:xfrm>
          <a:prstGeom prst="rect">
            <a:avLst/>
          </a:prstGeom>
          <a:noFill/>
        </p:spPr>
        <p:txBody>
          <a:bodyPr wrap="none" rtlCol="0">
            <a:spAutoFit/>
          </a:bodyPr>
          <a:lstStyle/>
          <a:p>
            <a:r>
              <a:rPr lang="en-US" sz="2000" smtClean="0">
                <a:solidFill>
                  <a:srgbClr val="002060"/>
                </a:solidFill>
                <a:latin typeface="Calibri" charset="0"/>
                <a:ea typeface="Calibri" charset="0"/>
                <a:cs typeface="Calibri" charset="0"/>
              </a:rPr>
              <a:t>Citations: 9,29,54</a:t>
            </a:r>
            <a:endParaRPr lang="en-US" sz="2000">
              <a:solidFill>
                <a:srgbClr val="002060"/>
              </a:solidFill>
              <a:latin typeface="Calibri" charset="0"/>
              <a:ea typeface="Calibri" charset="0"/>
              <a:cs typeface="Calibri" charset="0"/>
            </a:endParaRPr>
          </a:p>
        </p:txBody>
      </p:sp>
      <p:sp>
        <p:nvSpPr>
          <p:cNvPr id="10" name="Title 1"/>
          <p:cNvSpPr>
            <a:spLocks noGrp="1"/>
          </p:cNvSpPr>
          <p:nvPr>
            <p:ph type="title"/>
          </p:nvPr>
        </p:nvSpPr>
        <p:spPr>
          <a:xfrm>
            <a:off x="495299" y="432031"/>
            <a:ext cx="11696701" cy="1325563"/>
          </a:xfrm>
        </p:spPr>
        <p:txBody>
          <a:bodyPr/>
          <a:lstStyle/>
          <a:p>
            <a:r>
              <a:rPr lang="en-US" sz="4200" dirty="0" smtClean="0">
                <a:solidFill>
                  <a:schemeClr val="bg1"/>
                </a:solidFill>
                <a:latin typeface="+mn-lt"/>
              </a:rPr>
              <a:t>Critical Thinking 2: Assessment &amp; Evaluation</a:t>
            </a:r>
            <a:endParaRPr lang="en-US" sz="4200" dirty="0">
              <a:solidFill>
                <a:schemeClr val="bg1"/>
              </a:solidFill>
              <a:latin typeface="+mn-lt"/>
            </a:endParaRPr>
          </a:p>
        </p:txBody>
      </p:sp>
    </p:spTree>
    <p:extLst>
      <p:ext uri="{BB962C8B-B14F-4D97-AF65-F5344CB8AC3E}">
        <p14:creationId xmlns:p14="http://schemas.microsoft.com/office/powerpoint/2010/main" val="10170296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03606" y="1803027"/>
            <a:ext cx="10228830" cy="4582319"/>
          </a:xfrm>
        </p:spPr>
        <p:txBody>
          <a:bodyPr>
            <a:normAutofit lnSpcReduction="10000"/>
          </a:bodyPr>
          <a:lstStyle/>
          <a:p>
            <a:pPr lvl="0">
              <a:lnSpc>
                <a:spcPct val="160000"/>
              </a:lnSpc>
              <a:spcBef>
                <a:spcPts val="0"/>
              </a:spcBef>
              <a:buFont typeface="Wingdings" charset="2"/>
              <a:buChar char="Ø"/>
            </a:pPr>
            <a:r>
              <a:rPr lang="en-US" sz="2400" dirty="0" smtClean="0">
                <a:solidFill>
                  <a:srgbClr val="002060"/>
                </a:solidFill>
              </a:rPr>
              <a:t>How do I feel I am performing as a scribe? </a:t>
            </a:r>
          </a:p>
          <a:p>
            <a:pPr lvl="0">
              <a:lnSpc>
                <a:spcPct val="160000"/>
              </a:lnSpc>
              <a:spcBef>
                <a:spcPts val="0"/>
              </a:spcBef>
              <a:buFont typeface="Wingdings" charset="2"/>
              <a:buChar char="Ø"/>
            </a:pPr>
            <a:r>
              <a:rPr lang="en-US" sz="2400" dirty="0" smtClean="0">
                <a:solidFill>
                  <a:srgbClr val="002060"/>
                </a:solidFill>
              </a:rPr>
              <a:t>Do I feel confident in my work? </a:t>
            </a:r>
          </a:p>
          <a:p>
            <a:pPr lvl="0">
              <a:lnSpc>
                <a:spcPct val="160000"/>
              </a:lnSpc>
              <a:spcBef>
                <a:spcPts val="0"/>
              </a:spcBef>
              <a:buFont typeface="Wingdings" charset="2"/>
              <a:buChar char="Ø"/>
            </a:pPr>
            <a:r>
              <a:rPr lang="en-US" sz="2400" dirty="0" smtClean="0">
                <a:solidFill>
                  <a:srgbClr val="002060"/>
                </a:solidFill>
              </a:rPr>
              <a:t>Do I feel capable of managing my responsibilities as a Clinical Scribe?</a:t>
            </a:r>
          </a:p>
          <a:p>
            <a:pPr lvl="1">
              <a:lnSpc>
                <a:spcPct val="160000"/>
              </a:lnSpc>
              <a:spcBef>
                <a:spcPts val="0"/>
              </a:spcBef>
              <a:buFont typeface="Courier New" charset="0"/>
              <a:buChar char="o"/>
            </a:pPr>
            <a:r>
              <a:rPr lang="en-US" sz="2200" dirty="0" smtClean="0">
                <a:solidFill>
                  <a:srgbClr val="002060"/>
                </a:solidFill>
              </a:rPr>
              <a:t>If not, why might this be?</a:t>
            </a:r>
          </a:p>
          <a:p>
            <a:pPr lvl="1">
              <a:lnSpc>
                <a:spcPct val="160000"/>
              </a:lnSpc>
              <a:spcBef>
                <a:spcPts val="0"/>
              </a:spcBef>
              <a:buFont typeface="Courier New" charset="0"/>
              <a:buChar char="o"/>
            </a:pPr>
            <a:r>
              <a:rPr lang="en-US" sz="2200" dirty="0" smtClean="0">
                <a:solidFill>
                  <a:srgbClr val="002060"/>
                </a:solidFill>
              </a:rPr>
              <a:t>Who could I discuss this problem with? </a:t>
            </a:r>
          </a:p>
          <a:p>
            <a:pPr lvl="1">
              <a:lnSpc>
                <a:spcPct val="160000"/>
              </a:lnSpc>
              <a:spcBef>
                <a:spcPts val="0"/>
              </a:spcBef>
              <a:buFont typeface="Courier New" charset="0"/>
              <a:buChar char="o"/>
            </a:pPr>
            <a:r>
              <a:rPr lang="en-US" sz="2200" dirty="0" smtClean="0">
                <a:solidFill>
                  <a:srgbClr val="002060"/>
                </a:solidFill>
              </a:rPr>
              <a:t>How can I find a solution to this problem?</a:t>
            </a:r>
            <a:endParaRPr lang="en-US" sz="2200" dirty="0">
              <a:solidFill>
                <a:srgbClr val="002060"/>
              </a:solidFill>
            </a:endParaRPr>
          </a:p>
          <a:p>
            <a:pPr lvl="0">
              <a:lnSpc>
                <a:spcPct val="160000"/>
              </a:lnSpc>
              <a:spcBef>
                <a:spcPts val="0"/>
              </a:spcBef>
              <a:buFont typeface="Wingdings" charset="2"/>
              <a:buChar char="Ø"/>
            </a:pPr>
            <a:r>
              <a:rPr lang="en-US" sz="2400" dirty="0" smtClean="0">
                <a:solidFill>
                  <a:srgbClr val="002060"/>
                </a:solidFill>
              </a:rPr>
              <a:t>What feedback am I receiving from the providers I work with? </a:t>
            </a:r>
          </a:p>
          <a:p>
            <a:pPr lvl="0">
              <a:lnSpc>
                <a:spcPct val="160000"/>
              </a:lnSpc>
              <a:spcBef>
                <a:spcPts val="0"/>
              </a:spcBef>
              <a:buFont typeface="Wingdings" charset="2"/>
              <a:buChar char="Ø"/>
            </a:pPr>
            <a:r>
              <a:rPr lang="en-US" sz="2400" dirty="0" smtClean="0">
                <a:solidFill>
                  <a:srgbClr val="002060"/>
                </a:solidFill>
              </a:rPr>
              <a:t>Am I responsive to the feedback I receive?  </a:t>
            </a:r>
          </a:p>
          <a:p>
            <a:pPr lvl="1">
              <a:lnSpc>
                <a:spcPct val="160000"/>
              </a:lnSpc>
              <a:spcBef>
                <a:spcPts val="0"/>
              </a:spcBef>
              <a:buFont typeface="Courier New" charset="0"/>
              <a:buChar char="o"/>
            </a:pPr>
            <a:endParaRPr lang="en-US" sz="2000" dirty="0" smtClean="0">
              <a:solidFill>
                <a:srgbClr val="002060"/>
              </a:solidFill>
            </a:endParaRPr>
          </a:p>
        </p:txBody>
      </p:sp>
      <p:sp>
        <p:nvSpPr>
          <p:cNvPr id="6" name="Title 1"/>
          <p:cNvSpPr txBox="1">
            <a:spLocks/>
          </p:cNvSpPr>
          <p:nvPr/>
        </p:nvSpPr>
        <p:spPr>
          <a:xfrm>
            <a:off x="446567" y="432031"/>
            <a:ext cx="11355573"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smtClean="0">
                <a:solidFill>
                  <a:schemeClr val="bg1"/>
                </a:solidFill>
                <a:latin typeface="+mn-lt"/>
              </a:rPr>
              <a:t>Helpful Questions for Self-Assessment</a:t>
            </a:r>
            <a:endParaRPr lang="en-US" b="1" dirty="0">
              <a:solidFill>
                <a:schemeClr val="bg1"/>
              </a:solidFill>
              <a:latin typeface="+mn-lt"/>
            </a:endParaRPr>
          </a:p>
        </p:txBody>
      </p:sp>
      <p:sp>
        <p:nvSpPr>
          <p:cNvPr id="5" name="Rectangle 4"/>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oogle Shape;183;p25"/>
          <p:cNvPicPr preferRelativeResize="0"/>
          <p:nvPr/>
        </p:nvPicPr>
        <p:blipFill>
          <a:blip r:embed="rId3">
            <a:alphaModFix/>
          </a:blip>
          <a:stretch>
            <a:fillRect/>
          </a:stretch>
        </p:blipFill>
        <p:spPr>
          <a:xfrm>
            <a:off x="9965668" y="5728446"/>
            <a:ext cx="1578915" cy="851927"/>
          </a:xfrm>
          <a:prstGeom prst="rect">
            <a:avLst/>
          </a:prstGeom>
          <a:noFill/>
          <a:ln>
            <a:noFill/>
          </a:ln>
        </p:spPr>
      </p:pic>
    </p:spTree>
    <p:extLst>
      <p:ext uri="{BB962C8B-B14F-4D97-AF65-F5344CB8AC3E}">
        <p14:creationId xmlns:p14="http://schemas.microsoft.com/office/powerpoint/2010/main" val="5172023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75198" y="1886017"/>
            <a:ext cx="11098310" cy="3954768"/>
          </a:xfrm>
        </p:spPr>
        <p:txBody>
          <a:bodyPr>
            <a:noAutofit/>
          </a:bodyPr>
          <a:lstStyle/>
          <a:p>
            <a:pPr lvl="0">
              <a:lnSpc>
                <a:spcPct val="150000"/>
              </a:lnSpc>
              <a:spcBef>
                <a:spcPts val="0"/>
              </a:spcBef>
              <a:buFont typeface="Wingdings" charset="2"/>
              <a:buChar char="Ø"/>
            </a:pPr>
            <a:r>
              <a:rPr lang="en-US" sz="2400" dirty="0" smtClean="0">
                <a:solidFill>
                  <a:srgbClr val="002060"/>
                </a:solidFill>
              </a:rPr>
              <a:t>What questions or challenges am I currently faced with in my role as Clinical Scribe? </a:t>
            </a:r>
          </a:p>
          <a:p>
            <a:pPr lvl="1">
              <a:lnSpc>
                <a:spcPct val="150000"/>
              </a:lnSpc>
              <a:spcBef>
                <a:spcPts val="0"/>
              </a:spcBef>
              <a:buFont typeface="Courier New" charset="0"/>
              <a:buChar char="o"/>
            </a:pPr>
            <a:r>
              <a:rPr lang="en-US" sz="2200" dirty="0" smtClean="0">
                <a:solidFill>
                  <a:srgbClr val="002060"/>
                </a:solidFill>
              </a:rPr>
              <a:t>How can I find answers or solutions to these questions or challenges? </a:t>
            </a:r>
          </a:p>
          <a:p>
            <a:pPr lvl="1">
              <a:lnSpc>
                <a:spcPct val="150000"/>
              </a:lnSpc>
              <a:spcBef>
                <a:spcPts val="0"/>
              </a:spcBef>
              <a:buFont typeface="Courier New" charset="0"/>
              <a:buChar char="o"/>
            </a:pPr>
            <a:r>
              <a:rPr lang="en-US" sz="2200" dirty="0" smtClean="0">
                <a:solidFill>
                  <a:srgbClr val="002060"/>
                </a:solidFill>
              </a:rPr>
              <a:t>Why might these challenges be occurring?</a:t>
            </a:r>
          </a:p>
          <a:p>
            <a:pPr lvl="1">
              <a:lnSpc>
                <a:spcPct val="150000"/>
              </a:lnSpc>
              <a:spcBef>
                <a:spcPts val="0"/>
              </a:spcBef>
              <a:buFont typeface="Courier New" charset="0"/>
              <a:buChar char="o"/>
            </a:pPr>
            <a:r>
              <a:rPr lang="en-US" sz="2200" dirty="0" smtClean="0">
                <a:solidFill>
                  <a:srgbClr val="002060"/>
                </a:solidFill>
              </a:rPr>
              <a:t>Who could I discuss these questions or challenges with?</a:t>
            </a:r>
          </a:p>
          <a:p>
            <a:pPr lvl="1">
              <a:lnSpc>
                <a:spcPct val="150000"/>
              </a:lnSpc>
              <a:spcBef>
                <a:spcPts val="0"/>
              </a:spcBef>
              <a:buFont typeface="Courier New" charset="0"/>
              <a:buChar char="o"/>
            </a:pPr>
            <a:r>
              <a:rPr lang="en-US" sz="2200" dirty="0" smtClean="0">
                <a:solidFill>
                  <a:srgbClr val="002060"/>
                </a:solidFill>
              </a:rPr>
              <a:t>What could I do differently to improve?</a:t>
            </a:r>
          </a:p>
        </p:txBody>
      </p:sp>
      <p:sp>
        <p:nvSpPr>
          <p:cNvPr id="6" name="Title 1"/>
          <p:cNvSpPr txBox="1">
            <a:spLocks/>
          </p:cNvSpPr>
          <p:nvPr/>
        </p:nvSpPr>
        <p:spPr>
          <a:xfrm>
            <a:off x="446567" y="432031"/>
            <a:ext cx="11355573"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smtClean="0">
                <a:solidFill>
                  <a:schemeClr val="bg1"/>
                </a:solidFill>
                <a:latin typeface="+mn-lt"/>
              </a:rPr>
              <a:t>Helpful Questions for Self-Assessment</a:t>
            </a:r>
            <a:endParaRPr lang="en-US" b="1" dirty="0">
              <a:solidFill>
                <a:schemeClr val="bg1"/>
              </a:solidFill>
              <a:latin typeface="+mn-lt"/>
            </a:endParaRPr>
          </a:p>
        </p:txBody>
      </p:sp>
      <p:sp>
        <p:nvSpPr>
          <p:cNvPr id="5" name="Rectangle 4"/>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oogle Shape;183;p25"/>
          <p:cNvPicPr preferRelativeResize="0"/>
          <p:nvPr/>
        </p:nvPicPr>
        <p:blipFill>
          <a:blip r:embed="rId2">
            <a:alphaModFix/>
          </a:blip>
          <a:stretch>
            <a:fillRect/>
          </a:stretch>
        </p:blipFill>
        <p:spPr>
          <a:xfrm>
            <a:off x="9965668" y="5728446"/>
            <a:ext cx="1578915" cy="851927"/>
          </a:xfrm>
          <a:prstGeom prst="rect">
            <a:avLst/>
          </a:prstGeom>
          <a:noFill/>
          <a:ln>
            <a:noFill/>
          </a:ln>
        </p:spPr>
      </p:pic>
    </p:spTree>
    <p:extLst>
      <p:ext uri="{BB962C8B-B14F-4D97-AF65-F5344CB8AC3E}">
        <p14:creationId xmlns:p14="http://schemas.microsoft.com/office/powerpoint/2010/main" val="19644035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567" y="432031"/>
            <a:ext cx="11355573" cy="1325563"/>
          </a:xfrm>
        </p:spPr>
        <p:txBody>
          <a:bodyPr/>
          <a:lstStyle/>
          <a:p>
            <a:r>
              <a:rPr lang="en-US" dirty="0" smtClean="0">
                <a:solidFill>
                  <a:schemeClr val="bg1"/>
                </a:solidFill>
                <a:latin typeface="+mn-lt"/>
              </a:rPr>
              <a:t>Critical Thinking 3: Communication</a:t>
            </a:r>
            <a:endParaRPr lang="en-US" dirty="0">
              <a:solidFill>
                <a:schemeClr val="bg1"/>
              </a:solidFill>
              <a:latin typeface="+mn-lt"/>
            </a:endParaRPr>
          </a:p>
        </p:txBody>
      </p:sp>
      <p:sp>
        <p:nvSpPr>
          <p:cNvPr id="7" name="Content Placeholder 2"/>
          <p:cNvSpPr>
            <a:spLocks noGrp="1"/>
          </p:cNvSpPr>
          <p:nvPr>
            <p:ph sz="half" idx="1"/>
          </p:nvPr>
        </p:nvSpPr>
        <p:spPr>
          <a:xfrm>
            <a:off x="1000286" y="1690687"/>
            <a:ext cx="10544297" cy="4889685"/>
          </a:xfrm>
        </p:spPr>
        <p:txBody>
          <a:bodyPr>
            <a:normAutofit fontScale="92500"/>
          </a:bodyPr>
          <a:lstStyle/>
          <a:p>
            <a:pPr>
              <a:lnSpc>
                <a:spcPct val="150000"/>
              </a:lnSpc>
              <a:buFont typeface="Wingdings" charset="2"/>
              <a:buChar char="Ø"/>
            </a:pPr>
            <a:r>
              <a:rPr lang="en-US" dirty="0" smtClean="0">
                <a:solidFill>
                  <a:srgbClr val="002060"/>
                </a:solidFill>
              </a:rPr>
              <a:t> Open Communication: </a:t>
            </a:r>
          </a:p>
          <a:p>
            <a:pPr lvl="1">
              <a:lnSpc>
                <a:spcPct val="150000"/>
              </a:lnSpc>
              <a:buFont typeface=".AppleSystemUIFont" charset="-120"/>
              <a:buChar char="-"/>
            </a:pPr>
            <a:r>
              <a:rPr lang="en-US" dirty="0" smtClean="0">
                <a:solidFill>
                  <a:srgbClr val="002060"/>
                </a:solidFill>
              </a:rPr>
              <a:t>Fundamental to Critical Thinking</a:t>
            </a:r>
            <a:r>
              <a:rPr lang="en-US" baseline="30000" dirty="0" smtClean="0">
                <a:solidFill>
                  <a:srgbClr val="002060"/>
                </a:solidFill>
              </a:rPr>
              <a:t>27</a:t>
            </a:r>
          </a:p>
          <a:p>
            <a:pPr lvl="1">
              <a:lnSpc>
                <a:spcPct val="150000"/>
              </a:lnSpc>
              <a:buFont typeface=".AppleSystemUIFont" charset="-120"/>
              <a:buChar char="-"/>
            </a:pPr>
            <a:r>
              <a:rPr lang="en-US" dirty="0" smtClean="0">
                <a:solidFill>
                  <a:srgbClr val="002060"/>
                </a:solidFill>
              </a:rPr>
              <a:t>Critical for </a:t>
            </a:r>
            <a:r>
              <a:rPr lang="en-US" dirty="0" smtClean="0">
                <a:solidFill>
                  <a:srgbClr val="002060"/>
                </a:solidFill>
              </a:rPr>
              <a:t>successful </a:t>
            </a:r>
            <a:r>
              <a:rPr lang="en-US" dirty="0" smtClean="0">
                <a:solidFill>
                  <a:srgbClr val="002060"/>
                </a:solidFill>
              </a:rPr>
              <a:t>Scribe </a:t>
            </a:r>
            <a:r>
              <a:rPr lang="en-US" dirty="0" smtClean="0">
                <a:solidFill>
                  <a:srgbClr val="002060"/>
                </a:solidFill>
              </a:rPr>
              <a:t>integration </a:t>
            </a:r>
            <a:r>
              <a:rPr lang="en-US" dirty="0" smtClean="0">
                <a:solidFill>
                  <a:srgbClr val="002060"/>
                </a:solidFill>
              </a:rPr>
              <a:t>(at individual and systems level(s))</a:t>
            </a:r>
            <a:r>
              <a:rPr lang="en-US" baseline="30000" dirty="0" smtClean="0">
                <a:solidFill>
                  <a:srgbClr val="002060"/>
                </a:solidFill>
              </a:rPr>
              <a:t>9,67</a:t>
            </a:r>
          </a:p>
          <a:p>
            <a:pPr>
              <a:lnSpc>
                <a:spcPct val="150000"/>
              </a:lnSpc>
              <a:buFont typeface="Wingdings" charset="2"/>
              <a:buChar char="Ø"/>
            </a:pPr>
            <a:r>
              <a:rPr lang="en-US" dirty="0" smtClean="0">
                <a:solidFill>
                  <a:srgbClr val="002060"/>
                </a:solidFill>
              </a:rPr>
              <a:t> Strong Communication Requires Ability to:</a:t>
            </a:r>
          </a:p>
          <a:p>
            <a:pPr lvl="1">
              <a:lnSpc>
                <a:spcPct val="150000"/>
              </a:lnSpc>
              <a:buFont typeface="Wingdings" charset="2"/>
              <a:buChar char="ü"/>
            </a:pPr>
            <a:r>
              <a:rPr lang="en-US" dirty="0">
                <a:solidFill>
                  <a:srgbClr val="002060"/>
                </a:solidFill>
              </a:rPr>
              <a:t> </a:t>
            </a:r>
            <a:r>
              <a:rPr lang="en-US" dirty="0" smtClean="0">
                <a:solidFill>
                  <a:srgbClr val="002060"/>
                </a:solidFill>
              </a:rPr>
              <a:t>Clearly &amp; </a:t>
            </a:r>
            <a:r>
              <a:rPr lang="en-US" dirty="0" smtClean="0">
                <a:solidFill>
                  <a:srgbClr val="002060"/>
                </a:solidFill>
              </a:rPr>
              <a:t>precisely </a:t>
            </a:r>
            <a:r>
              <a:rPr lang="en-US" dirty="0" smtClean="0">
                <a:solidFill>
                  <a:srgbClr val="002060"/>
                </a:solidFill>
              </a:rPr>
              <a:t>formulate &amp; articulate questions &amp; problems</a:t>
            </a:r>
            <a:r>
              <a:rPr lang="en-US" baseline="30000" dirty="0" smtClean="0">
                <a:solidFill>
                  <a:srgbClr val="002060"/>
                </a:solidFill>
              </a:rPr>
              <a:t>29</a:t>
            </a:r>
          </a:p>
          <a:p>
            <a:pPr lvl="1">
              <a:lnSpc>
                <a:spcPct val="150000"/>
              </a:lnSpc>
              <a:buFont typeface="Wingdings" charset="2"/>
              <a:buChar char="ü"/>
            </a:pPr>
            <a:r>
              <a:rPr lang="en-US" dirty="0">
                <a:solidFill>
                  <a:srgbClr val="002060"/>
                </a:solidFill>
              </a:rPr>
              <a:t> </a:t>
            </a:r>
            <a:r>
              <a:rPr lang="en-US" dirty="0" smtClean="0">
                <a:solidFill>
                  <a:srgbClr val="002060"/>
                </a:solidFill>
              </a:rPr>
              <a:t>Honestly identify </a:t>
            </a:r>
            <a:r>
              <a:rPr lang="mr-IN" dirty="0" smtClean="0">
                <a:solidFill>
                  <a:srgbClr val="002060"/>
                </a:solidFill>
              </a:rPr>
              <a:t>–</a:t>
            </a:r>
            <a:r>
              <a:rPr lang="en-US" dirty="0" smtClean="0">
                <a:solidFill>
                  <a:srgbClr val="002060"/>
                </a:solidFill>
              </a:rPr>
              <a:t> and take ownership </a:t>
            </a:r>
            <a:r>
              <a:rPr lang="mr-IN" dirty="0" smtClean="0">
                <a:solidFill>
                  <a:srgbClr val="002060"/>
                </a:solidFill>
              </a:rPr>
              <a:t>–</a:t>
            </a:r>
            <a:r>
              <a:rPr lang="en-US" dirty="0" smtClean="0">
                <a:solidFill>
                  <a:srgbClr val="002060"/>
                </a:solidFill>
              </a:rPr>
              <a:t> when things are not working</a:t>
            </a:r>
            <a:r>
              <a:rPr lang="en-US" baseline="30000" dirty="0" smtClean="0">
                <a:solidFill>
                  <a:srgbClr val="002060"/>
                </a:solidFill>
              </a:rPr>
              <a:t>9</a:t>
            </a:r>
            <a:endParaRPr lang="en-US" dirty="0" smtClean="0">
              <a:solidFill>
                <a:srgbClr val="002060"/>
              </a:solidFill>
            </a:endParaRPr>
          </a:p>
          <a:p>
            <a:pPr lvl="1">
              <a:lnSpc>
                <a:spcPct val="150000"/>
              </a:lnSpc>
              <a:buFont typeface="Wingdings" charset="2"/>
              <a:buChar char="ü"/>
            </a:pPr>
            <a:r>
              <a:rPr lang="en-US" dirty="0">
                <a:solidFill>
                  <a:srgbClr val="002060"/>
                </a:solidFill>
              </a:rPr>
              <a:t> </a:t>
            </a:r>
            <a:r>
              <a:rPr lang="en-US" dirty="0" smtClean="0">
                <a:solidFill>
                  <a:srgbClr val="002060"/>
                </a:solidFill>
              </a:rPr>
              <a:t>Receive constructive criticism</a:t>
            </a:r>
            <a:r>
              <a:rPr lang="en-US" baseline="30000" dirty="0" smtClean="0">
                <a:solidFill>
                  <a:srgbClr val="002060"/>
                </a:solidFill>
              </a:rPr>
              <a:t>9</a:t>
            </a: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oogle Shape;183;p25"/>
          <p:cNvPicPr preferRelativeResize="0"/>
          <p:nvPr/>
        </p:nvPicPr>
        <p:blipFill>
          <a:blip r:embed="rId3">
            <a:alphaModFix/>
          </a:blip>
          <a:stretch>
            <a:fillRect/>
          </a:stretch>
        </p:blipFill>
        <p:spPr>
          <a:xfrm>
            <a:off x="9965668" y="5728446"/>
            <a:ext cx="1578915" cy="851927"/>
          </a:xfrm>
          <a:prstGeom prst="rect">
            <a:avLst/>
          </a:prstGeom>
          <a:noFill/>
          <a:ln>
            <a:noFill/>
          </a:ln>
        </p:spPr>
      </p:pic>
    </p:spTree>
    <p:extLst>
      <p:ext uri="{BB962C8B-B14F-4D97-AF65-F5344CB8AC3E}">
        <p14:creationId xmlns:p14="http://schemas.microsoft.com/office/powerpoint/2010/main" val="17530728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567" y="432031"/>
            <a:ext cx="11355573" cy="1325563"/>
          </a:xfrm>
        </p:spPr>
        <p:txBody>
          <a:bodyPr/>
          <a:lstStyle/>
          <a:p>
            <a:r>
              <a:rPr lang="en-US" dirty="0" smtClean="0">
                <a:solidFill>
                  <a:schemeClr val="bg1"/>
                </a:solidFill>
                <a:latin typeface="+mn-lt"/>
              </a:rPr>
              <a:t>Questions for Prompting Communication</a:t>
            </a:r>
            <a:endParaRPr lang="en-US" dirty="0">
              <a:solidFill>
                <a:schemeClr val="bg1"/>
              </a:solidFill>
              <a:latin typeface="+mn-lt"/>
            </a:endParaRPr>
          </a:p>
        </p:txBody>
      </p:sp>
      <p:sp>
        <p:nvSpPr>
          <p:cNvPr id="7" name="Content Placeholder 2"/>
          <p:cNvSpPr>
            <a:spLocks noGrp="1"/>
          </p:cNvSpPr>
          <p:nvPr>
            <p:ph sz="half" idx="1"/>
          </p:nvPr>
        </p:nvSpPr>
        <p:spPr>
          <a:xfrm>
            <a:off x="636104" y="1591297"/>
            <a:ext cx="10908479" cy="4889685"/>
          </a:xfrm>
        </p:spPr>
        <p:txBody>
          <a:bodyPr>
            <a:normAutofit/>
          </a:bodyPr>
          <a:lstStyle/>
          <a:p>
            <a:pPr>
              <a:lnSpc>
                <a:spcPct val="150000"/>
              </a:lnSpc>
              <a:buFont typeface="Wingdings" charset="2"/>
              <a:buChar char="Ø"/>
            </a:pPr>
            <a:r>
              <a:rPr lang="en-US" dirty="0" smtClean="0">
                <a:solidFill>
                  <a:srgbClr val="002060"/>
                </a:solidFill>
              </a:rPr>
              <a:t> </a:t>
            </a:r>
            <a:r>
              <a:rPr lang="en-US" sz="2600" dirty="0" smtClean="0">
                <a:solidFill>
                  <a:srgbClr val="002060"/>
                </a:solidFill>
              </a:rPr>
              <a:t>What should I do if I encounter a question or challenge during my shift that needs to be addressed </a:t>
            </a:r>
            <a:r>
              <a:rPr lang="en-US" sz="2600" b="1" i="1" dirty="0" smtClean="0">
                <a:solidFill>
                  <a:srgbClr val="002060"/>
                </a:solidFill>
              </a:rPr>
              <a:t>immediately</a:t>
            </a:r>
            <a:r>
              <a:rPr lang="en-US" sz="2600" dirty="0" smtClean="0">
                <a:solidFill>
                  <a:srgbClr val="002060"/>
                </a:solidFill>
              </a:rPr>
              <a:t>? </a:t>
            </a:r>
          </a:p>
          <a:p>
            <a:pPr>
              <a:lnSpc>
                <a:spcPct val="150000"/>
              </a:lnSpc>
              <a:buFont typeface="Wingdings" charset="2"/>
              <a:buChar char="Ø"/>
            </a:pPr>
            <a:endParaRPr lang="en-US" sz="400" dirty="0" smtClean="0">
              <a:solidFill>
                <a:srgbClr val="002060"/>
              </a:solidFill>
            </a:endParaRPr>
          </a:p>
          <a:p>
            <a:pPr lvl="1">
              <a:lnSpc>
                <a:spcPct val="150000"/>
              </a:lnSpc>
              <a:buFont typeface="Wingdings" charset="2"/>
              <a:buChar char="v"/>
            </a:pPr>
            <a:r>
              <a:rPr lang="en-US" dirty="0" smtClean="0">
                <a:solidFill>
                  <a:srgbClr val="002060"/>
                </a:solidFill>
              </a:rPr>
              <a:t>Are there designated individuals I should communicate with?</a:t>
            </a:r>
            <a:endParaRPr lang="en-US" baseline="30000" dirty="0" smtClean="0">
              <a:solidFill>
                <a:srgbClr val="002060"/>
              </a:solidFill>
            </a:endParaRPr>
          </a:p>
          <a:p>
            <a:pPr lvl="1">
              <a:lnSpc>
                <a:spcPct val="150000"/>
              </a:lnSpc>
              <a:buFont typeface="Wingdings" charset="2"/>
              <a:buChar char="v"/>
            </a:pPr>
            <a:r>
              <a:rPr lang="en-US" dirty="0" smtClean="0">
                <a:solidFill>
                  <a:srgbClr val="002060"/>
                </a:solidFill>
              </a:rPr>
              <a:t>Are there designated times for communication?</a:t>
            </a:r>
          </a:p>
          <a:p>
            <a:pPr lvl="2">
              <a:lnSpc>
                <a:spcPct val="150000"/>
              </a:lnSpc>
              <a:buFont typeface=".AppleSystemUIFont" charset="-120"/>
              <a:buChar char="-"/>
            </a:pPr>
            <a:r>
              <a:rPr lang="en-US" sz="2400" dirty="0" smtClean="0">
                <a:solidFill>
                  <a:srgbClr val="002060"/>
                </a:solidFill>
              </a:rPr>
              <a:t>After the patient encounter?</a:t>
            </a:r>
          </a:p>
          <a:p>
            <a:pPr lvl="2">
              <a:lnSpc>
                <a:spcPct val="150000"/>
              </a:lnSpc>
              <a:buFont typeface=".AppleSystemUIFont" charset="-120"/>
              <a:buChar char="-"/>
            </a:pPr>
            <a:r>
              <a:rPr lang="en-US" sz="2400" dirty="0" smtClean="0">
                <a:solidFill>
                  <a:srgbClr val="002060"/>
                </a:solidFill>
              </a:rPr>
              <a:t>At the end of the shift?</a:t>
            </a:r>
          </a:p>
          <a:p>
            <a:pPr lvl="2">
              <a:lnSpc>
                <a:spcPct val="150000"/>
              </a:lnSpc>
              <a:buFont typeface=".AppleSystemUIFont" charset="-120"/>
              <a:buChar char="-"/>
            </a:pPr>
            <a:r>
              <a:rPr lang="en-US" sz="2400" dirty="0" smtClean="0">
                <a:solidFill>
                  <a:srgbClr val="002060"/>
                </a:solidFill>
              </a:rPr>
              <a:t>Are certain times better than others?</a:t>
            </a: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oogle Shape;183;p25"/>
          <p:cNvPicPr preferRelativeResize="0"/>
          <p:nvPr/>
        </p:nvPicPr>
        <p:blipFill>
          <a:blip r:embed="rId3">
            <a:alphaModFix/>
          </a:blip>
          <a:stretch>
            <a:fillRect/>
          </a:stretch>
        </p:blipFill>
        <p:spPr>
          <a:xfrm>
            <a:off x="9965668" y="5728446"/>
            <a:ext cx="1578915" cy="851927"/>
          </a:xfrm>
          <a:prstGeom prst="rect">
            <a:avLst/>
          </a:prstGeom>
          <a:noFill/>
          <a:ln>
            <a:noFill/>
          </a:ln>
        </p:spPr>
      </p:pic>
    </p:spTree>
    <p:extLst>
      <p:ext uri="{BB962C8B-B14F-4D97-AF65-F5344CB8AC3E}">
        <p14:creationId xmlns:p14="http://schemas.microsoft.com/office/powerpoint/2010/main" val="10491937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567" y="432031"/>
            <a:ext cx="11355573" cy="1325563"/>
          </a:xfrm>
        </p:spPr>
        <p:txBody>
          <a:bodyPr/>
          <a:lstStyle/>
          <a:p>
            <a:r>
              <a:rPr lang="en-US" dirty="0" smtClean="0">
                <a:solidFill>
                  <a:schemeClr val="bg1"/>
                </a:solidFill>
                <a:latin typeface="+mn-lt"/>
              </a:rPr>
              <a:t>Questions for Prompting Communication</a:t>
            </a:r>
            <a:endParaRPr lang="en-US" dirty="0">
              <a:solidFill>
                <a:schemeClr val="bg1"/>
              </a:solidFill>
              <a:latin typeface="+mn-lt"/>
            </a:endParaRPr>
          </a:p>
        </p:txBody>
      </p:sp>
      <p:sp>
        <p:nvSpPr>
          <p:cNvPr id="7" name="Content Placeholder 2"/>
          <p:cNvSpPr>
            <a:spLocks noGrp="1"/>
          </p:cNvSpPr>
          <p:nvPr>
            <p:ph sz="half" idx="1"/>
          </p:nvPr>
        </p:nvSpPr>
        <p:spPr>
          <a:xfrm>
            <a:off x="636104" y="1591297"/>
            <a:ext cx="10908479" cy="4889685"/>
          </a:xfrm>
        </p:spPr>
        <p:txBody>
          <a:bodyPr>
            <a:normAutofit/>
          </a:bodyPr>
          <a:lstStyle/>
          <a:p>
            <a:pPr>
              <a:lnSpc>
                <a:spcPct val="150000"/>
              </a:lnSpc>
              <a:buFont typeface="Wingdings" charset="2"/>
              <a:buChar char="Ø"/>
            </a:pPr>
            <a:r>
              <a:rPr lang="en-US" dirty="0" smtClean="0">
                <a:solidFill>
                  <a:srgbClr val="002060"/>
                </a:solidFill>
              </a:rPr>
              <a:t> </a:t>
            </a:r>
            <a:r>
              <a:rPr lang="en-US" sz="2400" dirty="0" smtClean="0">
                <a:solidFill>
                  <a:srgbClr val="002060"/>
                </a:solidFill>
              </a:rPr>
              <a:t>What should I do if I encounter a question or challenge during my shift that is not immediate, but that I cannot solve independently? </a:t>
            </a:r>
          </a:p>
          <a:p>
            <a:pPr>
              <a:lnSpc>
                <a:spcPct val="150000"/>
              </a:lnSpc>
              <a:buFont typeface="Wingdings" charset="2"/>
              <a:buChar char="Ø"/>
            </a:pPr>
            <a:endParaRPr lang="en-US" sz="200" dirty="0" smtClean="0">
              <a:solidFill>
                <a:srgbClr val="002060"/>
              </a:solidFill>
            </a:endParaRPr>
          </a:p>
          <a:p>
            <a:pPr lvl="1">
              <a:lnSpc>
                <a:spcPct val="150000"/>
              </a:lnSpc>
              <a:buFont typeface="Wingdings" charset="2"/>
              <a:buChar char="v"/>
            </a:pPr>
            <a:r>
              <a:rPr lang="en-US" dirty="0" smtClean="0">
                <a:solidFill>
                  <a:srgbClr val="002060"/>
                </a:solidFill>
              </a:rPr>
              <a:t>What resources are available to me?</a:t>
            </a:r>
            <a:endParaRPr lang="en-US" baseline="30000" dirty="0" smtClean="0">
              <a:solidFill>
                <a:srgbClr val="002060"/>
              </a:solidFill>
            </a:endParaRPr>
          </a:p>
          <a:p>
            <a:pPr lvl="1">
              <a:lnSpc>
                <a:spcPct val="150000"/>
              </a:lnSpc>
              <a:buFont typeface="Wingdings" charset="2"/>
              <a:buChar char="v"/>
            </a:pPr>
            <a:r>
              <a:rPr lang="en-US" dirty="0" smtClean="0">
                <a:solidFill>
                  <a:srgbClr val="002060"/>
                </a:solidFill>
              </a:rPr>
              <a:t>Who can I communicate with?</a:t>
            </a:r>
          </a:p>
          <a:p>
            <a:pPr lvl="1">
              <a:lnSpc>
                <a:spcPct val="150000"/>
              </a:lnSpc>
              <a:buFont typeface="Wingdings" charset="2"/>
              <a:buChar char="v"/>
            </a:pPr>
            <a:r>
              <a:rPr lang="en-US" dirty="0" smtClean="0">
                <a:solidFill>
                  <a:srgbClr val="002060"/>
                </a:solidFill>
              </a:rPr>
              <a:t>What are the best ways for me to communicate?</a:t>
            </a:r>
          </a:p>
          <a:p>
            <a:pPr lvl="1">
              <a:lnSpc>
                <a:spcPct val="150000"/>
              </a:lnSpc>
              <a:buFont typeface="Wingdings" charset="2"/>
              <a:buChar char="v"/>
            </a:pPr>
            <a:r>
              <a:rPr lang="en-US" dirty="0" smtClean="0">
                <a:solidFill>
                  <a:srgbClr val="002060"/>
                </a:solidFill>
              </a:rPr>
              <a:t>When should I communicate?</a:t>
            </a:r>
          </a:p>
          <a:p>
            <a:pPr lvl="1">
              <a:lnSpc>
                <a:spcPct val="150000"/>
              </a:lnSpc>
              <a:buFont typeface="Wingdings" charset="2"/>
              <a:buChar char="v"/>
            </a:pPr>
            <a:r>
              <a:rPr lang="en-US" dirty="0" smtClean="0">
                <a:solidFill>
                  <a:srgbClr val="002060"/>
                </a:solidFill>
              </a:rPr>
              <a:t>What existing communication procedures should I be aware of?</a:t>
            </a:r>
          </a:p>
          <a:p>
            <a:pPr lvl="1">
              <a:lnSpc>
                <a:spcPct val="150000"/>
              </a:lnSpc>
              <a:buFont typeface="Wingdings" charset="2"/>
              <a:buChar char="v"/>
            </a:pPr>
            <a:endParaRPr lang="en-US" dirty="0" smtClean="0">
              <a:solidFill>
                <a:srgbClr val="002060"/>
              </a:solidFill>
            </a:endParaRP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oogle Shape;183;p25"/>
          <p:cNvPicPr preferRelativeResize="0"/>
          <p:nvPr/>
        </p:nvPicPr>
        <p:blipFill>
          <a:blip r:embed="rId2">
            <a:alphaModFix/>
          </a:blip>
          <a:stretch>
            <a:fillRect/>
          </a:stretch>
        </p:blipFill>
        <p:spPr>
          <a:xfrm>
            <a:off x="9965668" y="5728446"/>
            <a:ext cx="1578915" cy="851927"/>
          </a:xfrm>
          <a:prstGeom prst="rect">
            <a:avLst/>
          </a:prstGeom>
          <a:noFill/>
          <a:ln>
            <a:noFill/>
          </a:ln>
        </p:spPr>
      </p:pic>
    </p:spTree>
    <p:extLst>
      <p:ext uri="{BB962C8B-B14F-4D97-AF65-F5344CB8AC3E}">
        <p14:creationId xmlns:p14="http://schemas.microsoft.com/office/powerpoint/2010/main" val="276536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567" y="432031"/>
            <a:ext cx="11355573" cy="1325563"/>
          </a:xfrm>
        </p:spPr>
        <p:txBody>
          <a:bodyPr/>
          <a:lstStyle/>
          <a:p>
            <a:r>
              <a:rPr lang="en-US" dirty="0" smtClean="0">
                <a:solidFill>
                  <a:schemeClr val="bg1"/>
                </a:solidFill>
                <a:latin typeface="+mn-lt"/>
              </a:rPr>
              <a:t>Critical Thinking 4: Problem Solving</a:t>
            </a:r>
            <a:endParaRPr lang="en-US" dirty="0">
              <a:solidFill>
                <a:schemeClr val="bg1"/>
              </a:solidFill>
              <a:latin typeface="+mn-lt"/>
            </a:endParaRPr>
          </a:p>
        </p:txBody>
      </p:sp>
      <p:sp>
        <p:nvSpPr>
          <p:cNvPr id="7" name="Content Placeholder 2"/>
          <p:cNvSpPr>
            <a:spLocks noGrp="1"/>
          </p:cNvSpPr>
          <p:nvPr>
            <p:ph sz="half" idx="1"/>
          </p:nvPr>
        </p:nvSpPr>
        <p:spPr>
          <a:xfrm>
            <a:off x="1000286" y="1690687"/>
            <a:ext cx="10544297" cy="4889685"/>
          </a:xfrm>
        </p:spPr>
        <p:txBody>
          <a:bodyPr>
            <a:normAutofit/>
          </a:bodyPr>
          <a:lstStyle/>
          <a:p>
            <a:pPr>
              <a:lnSpc>
                <a:spcPct val="150000"/>
              </a:lnSpc>
              <a:buFont typeface="Wingdings" charset="2"/>
              <a:buChar char="Ø"/>
            </a:pPr>
            <a:r>
              <a:rPr lang="en-US" dirty="0" smtClean="0">
                <a:solidFill>
                  <a:srgbClr val="002060"/>
                </a:solidFill>
              </a:rPr>
              <a:t>Stepwise process</a:t>
            </a:r>
            <a:r>
              <a:rPr lang="en-US" baseline="30000" dirty="0" smtClean="0">
                <a:solidFill>
                  <a:srgbClr val="002060"/>
                </a:solidFill>
              </a:rPr>
              <a:t>1-4</a:t>
            </a:r>
            <a:endParaRPr lang="en-US" dirty="0" smtClean="0">
              <a:solidFill>
                <a:srgbClr val="002060"/>
              </a:solidFill>
            </a:endParaRPr>
          </a:p>
          <a:p>
            <a:pPr>
              <a:lnSpc>
                <a:spcPct val="150000"/>
              </a:lnSpc>
              <a:buFont typeface="Wingdings" charset="2"/>
              <a:buChar char="Ø"/>
            </a:pPr>
            <a:r>
              <a:rPr lang="en-US" dirty="0" smtClean="0">
                <a:solidFill>
                  <a:srgbClr val="002060"/>
                </a:solidFill>
              </a:rPr>
              <a:t>Utilizes Scientific Method</a:t>
            </a:r>
            <a:r>
              <a:rPr lang="en-US" baseline="30000" dirty="0" smtClean="0">
                <a:solidFill>
                  <a:srgbClr val="002060"/>
                </a:solidFill>
              </a:rPr>
              <a:t>1-4</a:t>
            </a:r>
            <a:r>
              <a:rPr lang="en-US" dirty="0" smtClean="0">
                <a:solidFill>
                  <a:srgbClr val="002060"/>
                </a:solidFill>
              </a:rPr>
              <a:t> </a:t>
            </a:r>
          </a:p>
          <a:p>
            <a:pPr>
              <a:lnSpc>
                <a:spcPct val="150000"/>
              </a:lnSpc>
              <a:buFont typeface="Wingdings" charset="2"/>
              <a:buChar char="Ø"/>
            </a:pPr>
            <a:r>
              <a:rPr lang="en-US" dirty="0" smtClean="0">
                <a:solidFill>
                  <a:srgbClr val="002060"/>
                </a:solidFill>
              </a:rPr>
              <a:t>Closely parallels Medical Decision-Making (MDM) Process</a:t>
            </a: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oogle Shape;183;p25"/>
          <p:cNvPicPr preferRelativeResize="0"/>
          <p:nvPr/>
        </p:nvPicPr>
        <p:blipFill>
          <a:blip r:embed="rId3">
            <a:alphaModFix/>
          </a:blip>
          <a:stretch>
            <a:fillRect/>
          </a:stretch>
        </p:blipFill>
        <p:spPr>
          <a:xfrm>
            <a:off x="9965668" y="5728446"/>
            <a:ext cx="1578915" cy="851927"/>
          </a:xfrm>
          <a:prstGeom prst="rect">
            <a:avLst/>
          </a:prstGeom>
          <a:noFill/>
          <a:ln>
            <a:noFill/>
          </a:ln>
        </p:spPr>
      </p:pic>
      <p:sp>
        <p:nvSpPr>
          <p:cNvPr id="3" name="TextBox 2"/>
          <p:cNvSpPr txBox="1"/>
          <p:nvPr/>
        </p:nvSpPr>
        <p:spPr>
          <a:xfrm>
            <a:off x="210505" y="5676557"/>
            <a:ext cx="8994770" cy="1015663"/>
          </a:xfrm>
          <a:prstGeom prst="rect">
            <a:avLst/>
          </a:prstGeom>
          <a:noFill/>
        </p:spPr>
        <p:txBody>
          <a:bodyPr wrap="none" rtlCol="0">
            <a:spAutoFit/>
          </a:bodyPr>
          <a:lstStyle/>
          <a:p>
            <a:pPr marL="565150" indent="-514350">
              <a:buClr>
                <a:srgbClr val="002060"/>
              </a:buClr>
              <a:buSzPct val="100000"/>
              <a:buFont typeface="+mj-lt"/>
              <a:buAutoNum type="arabicPeriod"/>
            </a:pPr>
            <a:r>
              <a:rPr lang="en-US" sz="1200" dirty="0">
                <a:solidFill>
                  <a:srgbClr val="002060"/>
                </a:solidFill>
                <a:latin typeface="Calibri" charset="0"/>
                <a:ea typeface="Calibri" charset="0"/>
                <a:cs typeface="Calibri" charset="0"/>
              </a:rPr>
              <a:t>Massimiliano DV. </a:t>
            </a:r>
            <a:r>
              <a:rPr lang="en-US" sz="1200" i="1" dirty="0">
                <a:solidFill>
                  <a:srgbClr val="002060"/>
                </a:solidFill>
                <a:latin typeface="Calibri" charset="0"/>
                <a:ea typeface="Calibri" charset="0"/>
                <a:cs typeface="Calibri" charset="0"/>
              </a:rPr>
              <a:t>The Scientific Method: Reflections from a Practitioner.</a:t>
            </a:r>
            <a:r>
              <a:rPr lang="en-US" sz="1200" dirty="0">
                <a:solidFill>
                  <a:srgbClr val="002060"/>
                </a:solidFill>
                <a:latin typeface="Calibri" charset="0"/>
                <a:ea typeface="Calibri" charset="0"/>
                <a:cs typeface="Calibri" charset="0"/>
              </a:rPr>
              <a:t> New York, NY: Oxford University Press; 2018.</a:t>
            </a:r>
          </a:p>
          <a:p>
            <a:pPr marL="565150" indent="-514350">
              <a:buClr>
                <a:srgbClr val="002060"/>
              </a:buClr>
              <a:buSzPct val="100000"/>
              <a:buFont typeface="+mj-lt"/>
              <a:buAutoNum type="arabicPeriod"/>
            </a:pPr>
            <a:r>
              <a:rPr lang="en-US" sz="1200" dirty="0" err="1">
                <a:solidFill>
                  <a:srgbClr val="002060"/>
                </a:solidFill>
                <a:latin typeface="Calibri" charset="0"/>
                <a:ea typeface="Calibri" charset="0"/>
                <a:cs typeface="Calibri" charset="0"/>
              </a:rPr>
              <a:t>MacRitchie</a:t>
            </a:r>
            <a:r>
              <a:rPr lang="en-US" sz="1200" dirty="0">
                <a:solidFill>
                  <a:srgbClr val="002060"/>
                </a:solidFill>
                <a:latin typeface="Calibri" charset="0"/>
                <a:ea typeface="Calibri" charset="0"/>
                <a:cs typeface="Calibri" charset="0"/>
              </a:rPr>
              <a:t> F. </a:t>
            </a:r>
            <a:r>
              <a:rPr lang="en-US" sz="1200" i="1" dirty="0">
                <a:solidFill>
                  <a:srgbClr val="002060"/>
                </a:solidFill>
                <a:latin typeface="Calibri" charset="0"/>
                <a:ea typeface="Calibri" charset="0"/>
                <a:cs typeface="Calibri" charset="0"/>
              </a:rPr>
              <a:t>The Need for Critical Thinking and the Scientific Method.</a:t>
            </a:r>
            <a:r>
              <a:rPr lang="en-US" sz="1200" dirty="0">
                <a:solidFill>
                  <a:srgbClr val="002060"/>
                </a:solidFill>
                <a:latin typeface="Calibri" charset="0"/>
                <a:ea typeface="Calibri" charset="0"/>
                <a:cs typeface="Calibri" charset="0"/>
              </a:rPr>
              <a:t> Boca Raton, FL: CRC Press, Taylor &amp; Francis Group, LLC; 2018.</a:t>
            </a:r>
          </a:p>
          <a:p>
            <a:pPr marL="565150" indent="-514350">
              <a:buClr>
                <a:srgbClr val="002060"/>
              </a:buClr>
              <a:buSzPct val="100000"/>
              <a:buFont typeface="+mj-lt"/>
              <a:buAutoNum type="arabicPeriod"/>
            </a:pPr>
            <a:r>
              <a:rPr lang="en-US" sz="1200" dirty="0" err="1">
                <a:solidFill>
                  <a:srgbClr val="002060"/>
                </a:solidFill>
                <a:latin typeface="Calibri" charset="0"/>
                <a:ea typeface="Calibri" charset="0"/>
                <a:cs typeface="Calibri" charset="0"/>
              </a:rPr>
              <a:t>Prunckun</a:t>
            </a:r>
            <a:r>
              <a:rPr lang="en-US" sz="1200" dirty="0">
                <a:solidFill>
                  <a:srgbClr val="002060"/>
                </a:solidFill>
                <a:latin typeface="Calibri" charset="0"/>
                <a:ea typeface="Calibri" charset="0"/>
                <a:cs typeface="Calibri" charset="0"/>
              </a:rPr>
              <a:t> H. </a:t>
            </a:r>
            <a:r>
              <a:rPr lang="en-US" sz="1200" i="1" dirty="0">
                <a:solidFill>
                  <a:srgbClr val="002060"/>
                </a:solidFill>
                <a:latin typeface="Calibri" charset="0"/>
                <a:ea typeface="Calibri" charset="0"/>
                <a:cs typeface="Calibri" charset="0"/>
              </a:rPr>
              <a:t>Scientific Methods of Inquiry for Intelligence Analysis, 2/e.</a:t>
            </a:r>
            <a:r>
              <a:rPr lang="en-US" sz="1200" dirty="0">
                <a:solidFill>
                  <a:srgbClr val="002060"/>
                </a:solidFill>
                <a:latin typeface="Calibri" charset="0"/>
                <a:ea typeface="Calibri" charset="0"/>
                <a:cs typeface="Calibri" charset="0"/>
              </a:rPr>
              <a:t> 2 ed. Lanham, MD: Rowman &amp; Littlefield; 2015</a:t>
            </a:r>
            <a:r>
              <a:rPr lang="en-US" sz="1200" dirty="0" smtClean="0">
                <a:solidFill>
                  <a:srgbClr val="002060"/>
                </a:solidFill>
                <a:latin typeface="Calibri" charset="0"/>
                <a:ea typeface="Calibri" charset="0"/>
                <a:cs typeface="Calibri" charset="0"/>
              </a:rPr>
              <a:t>.</a:t>
            </a:r>
          </a:p>
          <a:p>
            <a:pPr marL="565150" indent="-514350">
              <a:buClr>
                <a:srgbClr val="002060"/>
              </a:buClr>
              <a:buSzPct val="100000"/>
              <a:buFont typeface="+mj-lt"/>
              <a:buAutoNum type="arabicPeriod"/>
            </a:pPr>
            <a:r>
              <a:rPr lang="en-US" sz="1200" dirty="0">
                <a:solidFill>
                  <a:srgbClr val="002060"/>
                </a:solidFill>
                <a:latin typeface="Calibri" charset="0"/>
                <a:ea typeface="Calibri" charset="0"/>
                <a:cs typeface="Calibri" charset="0"/>
              </a:rPr>
              <a:t>Carey SS. </a:t>
            </a:r>
            <a:r>
              <a:rPr lang="en-US" sz="1200" i="1" dirty="0">
                <a:solidFill>
                  <a:srgbClr val="002060"/>
                </a:solidFill>
                <a:latin typeface="Calibri" charset="0"/>
                <a:ea typeface="Calibri" charset="0"/>
                <a:cs typeface="Calibri" charset="0"/>
              </a:rPr>
              <a:t>A Beginner's Guide to Scientific Method, Fourth Edition.</a:t>
            </a:r>
            <a:r>
              <a:rPr lang="en-US" sz="1200" dirty="0">
                <a:solidFill>
                  <a:srgbClr val="002060"/>
                </a:solidFill>
                <a:latin typeface="Calibri" charset="0"/>
                <a:ea typeface="Calibri" charset="0"/>
                <a:cs typeface="Calibri" charset="0"/>
              </a:rPr>
              <a:t> 4th Edition ed. Boston, MA: Wadsworth CENGAGE Learning; 2011</a:t>
            </a:r>
            <a:r>
              <a:rPr lang="en-US" sz="1200" dirty="0" smtClean="0">
                <a:solidFill>
                  <a:srgbClr val="002060"/>
                </a:solidFill>
                <a:latin typeface="Calibri" charset="0"/>
                <a:ea typeface="Calibri" charset="0"/>
                <a:cs typeface="Calibri" charset="0"/>
              </a:rPr>
              <a:t>.</a:t>
            </a:r>
            <a:endParaRPr lang="en-US" sz="1200" dirty="0">
              <a:solidFill>
                <a:srgbClr val="002060"/>
              </a:solidFill>
              <a:latin typeface="Calibri" charset="0"/>
              <a:ea typeface="Calibri" charset="0"/>
              <a:cs typeface="Calibri" charset="0"/>
            </a:endParaRPr>
          </a:p>
          <a:p>
            <a:endParaRPr lang="en-US" sz="1200" dirty="0">
              <a:latin typeface="Calibri" charset="0"/>
              <a:ea typeface="Calibri" charset="0"/>
              <a:cs typeface="Calibri" charset="0"/>
            </a:endParaRPr>
          </a:p>
        </p:txBody>
      </p:sp>
    </p:spTree>
    <p:extLst>
      <p:ext uri="{BB962C8B-B14F-4D97-AF65-F5344CB8AC3E}">
        <p14:creationId xmlns:p14="http://schemas.microsoft.com/office/powerpoint/2010/main" val="6423424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latin typeface="+mn-lt"/>
              </a:rPr>
              <a:t>Clinical Scribe Role Overview</a:t>
            </a:r>
            <a:endParaRPr lang="en-US" dirty="0">
              <a:solidFill>
                <a:schemeClr val="bg1"/>
              </a:solidFill>
              <a:latin typeface="+mn-lt"/>
            </a:endParaRP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oogle Shape;183;p25"/>
          <p:cNvPicPr preferRelativeResize="0"/>
          <p:nvPr/>
        </p:nvPicPr>
        <p:blipFill>
          <a:blip r:embed="rId3">
            <a:alphaModFix/>
          </a:blip>
          <a:stretch>
            <a:fillRect/>
          </a:stretch>
        </p:blipFill>
        <p:spPr>
          <a:xfrm>
            <a:off x="9965668" y="5728446"/>
            <a:ext cx="1578915" cy="851927"/>
          </a:xfrm>
          <a:prstGeom prst="rect">
            <a:avLst/>
          </a:prstGeom>
          <a:noFill/>
          <a:ln>
            <a:noFill/>
          </a:ln>
        </p:spPr>
      </p:pic>
      <p:pic>
        <p:nvPicPr>
          <p:cNvPr id="10" name="Picture 9"/>
          <p:cNvPicPr>
            <a:picLocks noChangeAspect="1"/>
          </p:cNvPicPr>
          <p:nvPr/>
        </p:nvPicPr>
        <p:blipFill rotWithShape="1">
          <a:blip r:embed="rId4">
            <a:extLst>
              <a:ext uri="{BEBA8EAE-BF5A-486C-A8C5-ECC9F3942E4B}">
                <a14:imgProps xmlns:a14="http://schemas.microsoft.com/office/drawing/2010/main">
                  <a14:imgLayer r:embed="rId5">
                    <a14:imgEffect>
                      <a14:sharpenSoften amount="50000"/>
                    </a14:imgEffect>
                    <a14:imgEffect>
                      <a14:colorTemperature colorTemp="4700"/>
                    </a14:imgEffect>
                    <a14:imgEffect>
                      <a14:saturation sat="66000"/>
                    </a14:imgEffect>
                    <a14:imgEffect>
                      <a14:brightnessContrast bright="20000" contrast="20000"/>
                    </a14:imgEffect>
                  </a14:imgLayer>
                </a14:imgProps>
              </a:ext>
              <a:ext uri="{28A0092B-C50C-407E-A947-70E740481C1C}">
                <a14:useLocalDpi xmlns:a14="http://schemas.microsoft.com/office/drawing/2010/main" val="0"/>
              </a:ext>
            </a:extLst>
          </a:blip>
          <a:srcRect t="13690" r="9714"/>
          <a:stretch/>
        </p:blipFill>
        <p:spPr>
          <a:xfrm>
            <a:off x="1597112" y="1941755"/>
            <a:ext cx="7197264" cy="4569001"/>
          </a:xfrm>
          <a:prstGeom prst="rect">
            <a:avLst/>
          </a:prstGeom>
        </p:spPr>
      </p:pic>
    </p:spTree>
    <p:extLst>
      <p:ext uri="{BB962C8B-B14F-4D97-AF65-F5344CB8AC3E}">
        <p14:creationId xmlns:p14="http://schemas.microsoft.com/office/powerpoint/2010/main" val="243814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3"/>
          <p:cNvSpPr>
            <a:spLocks noGrp="1"/>
          </p:cNvSpPr>
          <p:nvPr>
            <p:ph sz="half" idx="2"/>
          </p:nvPr>
        </p:nvSpPr>
        <p:spPr>
          <a:xfrm>
            <a:off x="1000284" y="1743437"/>
            <a:ext cx="10350201" cy="4351338"/>
          </a:xfrm>
        </p:spPr>
        <p:txBody>
          <a:bodyPr>
            <a:normAutofit fontScale="92500" lnSpcReduction="20000"/>
          </a:bodyPr>
          <a:lstStyle/>
          <a:p>
            <a:pPr>
              <a:lnSpc>
                <a:spcPct val="150000"/>
              </a:lnSpc>
              <a:buFont typeface="Wingdings" charset="2"/>
              <a:buChar char="Ø"/>
            </a:pPr>
            <a:r>
              <a:rPr lang="en-US" dirty="0" smtClean="0">
                <a:solidFill>
                  <a:srgbClr val="002060"/>
                </a:solidFill>
              </a:rPr>
              <a:t>Methodical Problem </a:t>
            </a:r>
            <a:r>
              <a:rPr lang="en-US" dirty="0" smtClean="0">
                <a:solidFill>
                  <a:srgbClr val="002060"/>
                </a:solidFill>
              </a:rPr>
              <a:t>Solving:</a:t>
            </a:r>
            <a:endParaRPr lang="en-US" dirty="0" smtClean="0">
              <a:solidFill>
                <a:srgbClr val="002060"/>
              </a:solidFill>
            </a:endParaRPr>
          </a:p>
          <a:p>
            <a:pPr marL="990600" lvl="1" indent="-457200">
              <a:lnSpc>
                <a:spcPct val="150000"/>
              </a:lnSpc>
              <a:buFont typeface="+mj-lt"/>
              <a:buAutoNum type="arabicPeriod"/>
            </a:pPr>
            <a:r>
              <a:rPr lang="en-US" dirty="0">
                <a:solidFill>
                  <a:srgbClr val="002060"/>
                </a:solidFill>
              </a:rPr>
              <a:t>Identify and clearly articulate the problem(s)</a:t>
            </a:r>
          </a:p>
          <a:p>
            <a:pPr marL="990600" lvl="1" indent="-457200">
              <a:lnSpc>
                <a:spcPct val="150000"/>
              </a:lnSpc>
              <a:buFont typeface="+mj-lt"/>
              <a:buAutoNum type="arabicPeriod"/>
            </a:pPr>
            <a:r>
              <a:rPr lang="en-US" dirty="0" smtClean="0">
                <a:solidFill>
                  <a:srgbClr val="002060"/>
                </a:solidFill>
              </a:rPr>
              <a:t>Identify all possible causes for each problem</a:t>
            </a:r>
          </a:p>
          <a:p>
            <a:pPr marL="990600" lvl="1" indent="-457200">
              <a:lnSpc>
                <a:spcPct val="150000"/>
              </a:lnSpc>
              <a:buFont typeface="+mj-lt"/>
              <a:buAutoNum type="arabicPeriod"/>
            </a:pPr>
            <a:r>
              <a:rPr lang="en-US" dirty="0" smtClean="0">
                <a:solidFill>
                  <a:srgbClr val="002060"/>
                </a:solidFill>
              </a:rPr>
              <a:t>Conduct studies to accept/reject possible cause(s)</a:t>
            </a:r>
          </a:p>
          <a:p>
            <a:pPr marL="990600" lvl="1" indent="-457200">
              <a:lnSpc>
                <a:spcPct val="150000"/>
              </a:lnSpc>
              <a:buFont typeface="+mj-lt"/>
              <a:buAutoNum type="arabicPeriod"/>
            </a:pPr>
            <a:r>
              <a:rPr lang="en-US" dirty="0" smtClean="0">
                <a:solidFill>
                  <a:srgbClr val="002060"/>
                </a:solidFill>
              </a:rPr>
              <a:t>Select the most likely cause </a:t>
            </a:r>
          </a:p>
          <a:p>
            <a:pPr marL="990600" lvl="1" indent="-457200">
              <a:lnSpc>
                <a:spcPct val="150000"/>
              </a:lnSpc>
              <a:buFont typeface="+mj-lt"/>
              <a:buAutoNum type="arabicPeriod"/>
            </a:pPr>
            <a:r>
              <a:rPr lang="en-US" dirty="0" smtClean="0">
                <a:solidFill>
                  <a:srgbClr val="002060"/>
                </a:solidFill>
              </a:rPr>
              <a:t>Identify all possible solutions, and methodically select one solution to implement</a:t>
            </a:r>
          </a:p>
          <a:p>
            <a:pPr marL="990600" lvl="1" indent="-457200">
              <a:lnSpc>
                <a:spcPct val="150000"/>
              </a:lnSpc>
              <a:buFont typeface="+mj-lt"/>
              <a:buAutoNum type="arabicPeriod"/>
            </a:pPr>
            <a:r>
              <a:rPr lang="en-US" dirty="0" smtClean="0">
                <a:solidFill>
                  <a:srgbClr val="002060"/>
                </a:solidFill>
              </a:rPr>
              <a:t>Identify measurable outcomes to assess solution efficacy</a:t>
            </a:r>
          </a:p>
          <a:p>
            <a:pPr marL="990600" lvl="1" indent="-457200">
              <a:lnSpc>
                <a:spcPct val="150000"/>
              </a:lnSpc>
              <a:buFont typeface="+mj-lt"/>
              <a:buAutoNum type="arabicPeriod"/>
            </a:pPr>
            <a:r>
              <a:rPr lang="en-US" dirty="0" smtClean="0">
                <a:solidFill>
                  <a:srgbClr val="002060"/>
                </a:solidFill>
              </a:rPr>
              <a:t>Identify a specific reassessment plan</a:t>
            </a:r>
          </a:p>
          <a:p>
            <a:endParaRPr lang="en-US" dirty="0"/>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oogle Shape;183;p25"/>
          <p:cNvPicPr preferRelativeResize="0"/>
          <p:nvPr/>
        </p:nvPicPr>
        <p:blipFill>
          <a:blip r:embed="rId3">
            <a:alphaModFix/>
          </a:blip>
          <a:stretch>
            <a:fillRect/>
          </a:stretch>
        </p:blipFill>
        <p:spPr>
          <a:xfrm>
            <a:off x="9965668" y="5728446"/>
            <a:ext cx="1578915" cy="851927"/>
          </a:xfrm>
          <a:prstGeom prst="rect">
            <a:avLst/>
          </a:prstGeom>
          <a:noFill/>
          <a:ln>
            <a:noFill/>
          </a:ln>
        </p:spPr>
      </p:pic>
      <p:sp>
        <p:nvSpPr>
          <p:cNvPr id="10" name="TextBox 9"/>
          <p:cNvSpPr txBox="1"/>
          <p:nvPr/>
        </p:nvSpPr>
        <p:spPr>
          <a:xfrm>
            <a:off x="8496427" y="1539874"/>
            <a:ext cx="3305713" cy="400110"/>
          </a:xfrm>
          <a:prstGeom prst="rect">
            <a:avLst/>
          </a:prstGeom>
          <a:noFill/>
        </p:spPr>
        <p:txBody>
          <a:bodyPr wrap="none" rtlCol="0">
            <a:spAutoFit/>
          </a:bodyPr>
          <a:lstStyle/>
          <a:p>
            <a:r>
              <a:rPr lang="en-US" sz="2000" smtClean="0">
                <a:solidFill>
                  <a:srgbClr val="002060"/>
                </a:solidFill>
                <a:latin typeface="Calibri" charset="0"/>
                <a:ea typeface="Calibri" charset="0"/>
                <a:cs typeface="Calibri" charset="0"/>
              </a:rPr>
              <a:t>Citations: 1-5, 9, 26-30, 41, 54</a:t>
            </a:r>
            <a:endParaRPr lang="en-US" sz="2000">
              <a:solidFill>
                <a:srgbClr val="002060"/>
              </a:solidFill>
              <a:latin typeface="Calibri" charset="0"/>
              <a:ea typeface="Calibri" charset="0"/>
              <a:cs typeface="Calibri" charset="0"/>
            </a:endParaRPr>
          </a:p>
        </p:txBody>
      </p:sp>
      <p:sp>
        <p:nvSpPr>
          <p:cNvPr id="11" name="Title 1"/>
          <p:cNvSpPr>
            <a:spLocks noGrp="1"/>
          </p:cNvSpPr>
          <p:nvPr>
            <p:ph type="title"/>
          </p:nvPr>
        </p:nvSpPr>
        <p:spPr>
          <a:xfrm>
            <a:off x="446567" y="432031"/>
            <a:ext cx="11355573" cy="1325563"/>
          </a:xfrm>
        </p:spPr>
        <p:txBody>
          <a:bodyPr/>
          <a:lstStyle/>
          <a:p>
            <a:r>
              <a:rPr lang="en-US" dirty="0" smtClean="0">
                <a:solidFill>
                  <a:schemeClr val="bg1"/>
                </a:solidFill>
                <a:latin typeface="+mn-lt"/>
              </a:rPr>
              <a:t>Critical Thinking 4: Problem Solving</a:t>
            </a:r>
            <a:endParaRPr lang="en-US" dirty="0">
              <a:solidFill>
                <a:schemeClr val="bg1"/>
              </a:solidFill>
              <a:latin typeface="+mn-lt"/>
            </a:endParaRPr>
          </a:p>
        </p:txBody>
      </p:sp>
    </p:spTree>
    <p:extLst>
      <p:ext uri="{BB962C8B-B14F-4D97-AF65-F5344CB8AC3E}">
        <p14:creationId xmlns:p14="http://schemas.microsoft.com/office/powerpoint/2010/main" val="10733997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567" y="432031"/>
            <a:ext cx="11355573" cy="1325563"/>
          </a:xfrm>
        </p:spPr>
        <p:txBody>
          <a:bodyPr/>
          <a:lstStyle/>
          <a:p>
            <a:r>
              <a:rPr lang="en-US" dirty="0" smtClean="0">
                <a:solidFill>
                  <a:schemeClr val="bg1"/>
                </a:solidFill>
                <a:latin typeface="+mn-lt"/>
              </a:rPr>
              <a:t>Critical Thinking 4: Problem Solving</a:t>
            </a:r>
            <a:endParaRPr lang="en-US" dirty="0">
              <a:solidFill>
                <a:schemeClr val="bg1"/>
              </a:solidFill>
              <a:latin typeface="+mn-lt"/>
            </a:endParaRPr>
          </a:p>
        </p:txBody>
      </p:sp>
      <p:sp>
        <p:nvSpPr>
          <p:cNvPr id="7" name="Content Placeholder 2"/>
          <p:cNvSpPr>
            <a:spLocks noGrp="1"/>
          </p:cNvSpPr>
          <p:nvPr>
            <p:ph sz="half" idx="1"/>
          </p:nvPr>
        </p:nvSpPr>
        <p:spPr>
          <a:xfrm>
            <a:off x="1000286" y="1690687"/>
            <a:ext cx="10544297" cy="4889685"/>
          </a:xfrm>
        </p:spPr>
        <p:txBody>
          <a:bodyPr>
            <a:normAutofit/>
          </a:bodyPr>
          <a:lstStyle/>
          <a:p>
            <a:pPr marL="571500" indent="-571500">
              <a:lnSpc>
                <a:spcPct val="150000"/>
              </a:lnSpc>
              <a:buFont typeface="+mj-lt"/>
              <a:buAutoNum type="romanUcPeriod"/>
            </a:pPr>
            <a:r>
              <a:rPr lang="en-US" sz="2400" dirty="0" smtClean="0">
                <a:solidFill>
                  <a:srgbClr val="002060"/>
                </a:solidFill>
              </a:rPr>
              <a:t>Gather, Assess, &amp; Interpret Relevant Information</a:t>
            </a:r>
            <a:r>
              <a:rPr lang="en-US" sz="2400" baseline="30000" dirty="0" smtClean="0">
                <a:solidFill>
                  <a:srgbClr val="002060"/>
                </a:solidFill>
              </a:rPr>
              <a:t>26-29</a:t>
            </a:r>
            <a:endParaRPr lang="en-US" sz="2400" dirty="0" smtClean="0">
              <a:solidFill>
                <a:srgbClr val="002060"/>
              </a:solidFill>
            </a:endParaRPr>
          </a:p>
          <a:p>
            <a:pPr lvl="1">
              <a:lnSpc>
                <a:spcPct val="150000"/>
              </a:lnSpc>
              <a:buFont typeface="Courier New" charset="0"/>
              <a:buChar char="o"/>
            </a:pPr>
            <a:r>
              <a:rPr lang="en-US" sz="2200" dirty="0" smtClean="0">
                <a:solidFill>
                  <a:srgbClr val="002060"/>
                </a:solidFill>
              </a:rPr>
              <a:t>Based on:</a:t>
            </a:r>
          </a:p>
          <a:p>
            <a:pPr lvl="2">
              <a:lnSpc>
                <a:spcPct val="150000"/>
              </a:lnSpc>
              <a:buFont typeface=".AppleSystemUIFont" charset="-120"/>
              <a:buChar char="-"/>
            </a:pPr>
            <a:r>
              <a:rPr lang="en-US" sz="2200" dirty="0" smtClean="0">
                <a:solidFill>
                  <a:srgbClr val="002060"/>
                </a:solidFill>
              </a:rPr>
              <a:t>Observation</a:t>
            </a:r>
          </a:p>
          <a:p>
            <a:pPr lvl="2">
              <a:lnSpc>
                <a:spcPct val="150000"/>
              </a:lnSpc>
              <a:buFont typeface=".AppleSystemUIFont" charset="-120"/>
              <a:buChar char="-"/>
            </a:pPr>
            <a:r>
              <a:rPr lang="en-US" sz="2200" dirty="0" smtClean="0">
                <a:solidFill>
                  <a:srgbClr val="002060"/>
                </a:solidFill>
              </a:rPr>
              <a:t>Reflection</a:t>
            </a:r>
          </a:p>
          <a:p>
            <a:pPr lvl="2">
              <a:lnSpc>
                <a:spcPct val="150000"/>
              </a:lnSpc>
              <a:buFont typeface=".AppleSystemUIFont" charset="-120"/>
              <a:buChar char="-"/>
            </a:pPr>
            <a:r>
              <a:rPr lang="en-US" sz="2200" dirty="0" smtClean="0">
                <a:solidFill>
                  <a:srgbClr val="002060"/>
                </a:solidFill>
              </a:rPr>
              <a:t>Reason</a:t>
            </a:r>
          </a:p>
          <a:p>
            <a:pPr lvl="2">
              <a:lnSpc>
                <a:spcPct val="150000"/>
              </a:lnSpc>
              <a:buFont typeface=".AppleSystemUIFont" charset="-120"/>
              <a:buChar char="-"/>
            </a:pPr>
            <a:r>
              <a:rPr lang="en-US" sz="2200" dirty="0" smtClean="0">
                <a:solidFill>
                  <a:srgbClr val="002060"/>
                </a:solidFill>
              </a:rPr>
              <a:t>Self-assessment</a:t>
            </a:r>
          </a:p>
          <a:p>
            <a:pPr lvl="2">
              <a:lnSpc>
                <a:spcPct val="150000"/>
              </a:lnSpc>
              <a:buFont typeface=".AppleSystemUIFont" charset="-120"/>
              <a:buChar char="-"/>
            </a:pPr>
            <a:r>
              <a:rPr lang="en-US" sz="2200" dirty="0">
                <a:solidFill>
                  <a:srgbClr val="002060"/>
                </a:solidFill>
              </a:rPr>
              <a:t>C</a:t>
            </a:r>
            <a:r>
              <a:rPr lang="en-US" sz="2200" dirty="0" smtClean="0">
                <a:solidFill>
                  <a:srgbClr val="002060"/>
                </a:solidFill>
              </a:rPr>
              <a:t>ommunication</a:t>
            </a:r>
          </a:p>
          <a:p>
            <a:pPr lvl="1">
              <a:lnSpc>
                <a:spcPct val="150000"/>
              </a:lnSpc>
              <a:buFont typeface="Courier New" charset="0"/>
              <a:buChar char="o"/>
            </a:pPr>
            <a:r>
              <a:rPr lang="en-US" sz="2200" dirty="0" smtClean="0">
                <a:solidFill>
                  <a:srgbClr val="002060"/>
                </a:solidFill>
              </a:rPr>
              <a:t>Clearly articulate all questions and problems</a:t>
            </a:r>
            <a:r>
              <a:rPr lang="en-US" sz="2200" baseline="30000" dirty="0" smtClean="0">
                <a:solidFill>
                  <a:srgbClr val="002060"/>
                </a:solidFill>
              </a:rPr>
              <a:t>29</a:t>
            </a:r>
            <a:endParaRPr lang="en-US" sz="2200" dirty="0" smtClean="0">
              <a:solidFill>
                <a:srgbClr val="002060"/>
              </a:solidFill>
            </a:endParaRPr>
          </a:p>
        </p:txBody>
      </p:sp>
      <p:sp>
        <p:nvSpPr>
          <p:cNvPr id="4" name="Rectangle 3"/>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oogle Shape;183;p25"/>
          <p:cNvPicPr preferRelativeResize="0"/>
          <p:nvPr/>
        </p:nvPicPr>
        <p:blipFill>
          <a:blip r:embed="rId3">
            <a:alphaModFix/>
          </a:blip>
          <a:stretch>
            <a:fillRect/>
          </a:stretch>
        </p:blipFill>
        <p:spPr>
          <a:xfrm>
            <a:off x="9965668" y="5728446"/>
            <a:ext cx="1578915" cy="851927"/>
          </a:xfrm>
          <a:prstGeom prst="rect">
            <a:avLst/>
          </a:prstGeom>
          <a:noFill/>
          <a:ln>
            <a:noFill/>
          </a:ln>
        </p:spPr>
      </p:pic>
    </p:spTree>
    <p:extLst>
      <p:ext uri="{BB962C8B-B14F-4D97-AF65-F5344CB8AC3E}">
        <p14:creationId xmlns:p14="http://schemas.microsoft.com/office/powerpoint/2010/main" val="18230384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567" y="432031"/>
            <a:ext cx="11355573" cy="1325563"/>
          </a:xfrm>
        </p:spPr>
        <p:txBody>
          <a:bodyPr/>
          <a:lstStyle/>
          <a:p>
            <a:r>
              <a:rPr lang="en-US" dirty="0" smtClean="0">
                <a:solidFill>
                  <a:schemeClr val="bg1"/>
                </a:solidFill>
                <a:latin typeface="+mn-lt"/>
              </a:rPr>
              <a:t>Critical Thinking 4: Problem Solving</a:t>
            </a:r>
            <a:endParaRPr lang="en-US" dirty="0">
              <a:solidFill>
                <a:schemeClr val="bg1"/>
              </a:solidFill>
              <a:latin typeface="+mn-lt"/>
            </a:endParaRPr>
          </a:p>
        </p:txBody>
      </p:sp>
      <p:sp>
        <p:nvSpPr>
          <p:cNvPr id="7" name="Content Placeholder 2"/>
          <p:cNvSpPr>
            <a:spLocks noGrp="1"/>
          </p:cNvSpPr>
          <p:nvPr>
            <p:ph sz="half" idx="1"/>
          </p:nvPr>
        </p:nvSpPr>
        <p:spPr>
          <a:xfrm>
            <a:off x="852204" y="1500015"/>
            <a:ext cx="10544297" cy="4889685"/>
          </a:xfrm>
        </p:spPr>
        <p:txBody>
          <a:bodyPr>
            <a:normAutofit fontScale="85000" lnSpcReduction="10000"/>
          </a:bodyPr>
          <a:lstStyle/>
          <a:p>
            <a:pPr marL="571500" indent="-571500">
              <a:lnSpc>
                <a:spcPct val="150000"/>
              </a:lnSpc>
              <a:buFont typeface="+mj-lt"/>
              <a:buAutoNum type="romanUcPeriod" startAt="2"/>
            </a:pPr>
            <a:r>
              <a:rPr lang="en-US" dirty="0" smtClean="0">
                <a:solidFill>
                  <a:srgbClr val="002060"/>
                </a:solidFill>
              </a:rPr>
              <a:t>Identify </a:t>
            </a:r>
            <a:r>
              <a:rPr lang="en-US" dirty="0" smtClean="0">
                <a:solidFill>
                  <a:srgbClr val="002060"/>
                </a:solidFill>
              </a:rPr>
              <a:t>All Workable </a:t>
            </a:r>
            <a:r>
              <a:rPr lang="en-US" dirty="0" smtClean="0">
                <a:solidFill>
                  <a:srgbClr val="002060"/>
                </a:solidFill>
              </a:rPr>
              <a:t>Solutions</a:t>
            </a:r>
            <a:r>
              <a:rPr lang="en-US" baseline="30000" dirty="0" smtClean="0">
                <a:solidFill>
                  <a:srgbClr val="002060"/>
                </a:solidFill>
              </a:rPr>
              <a:t>26,28-29</a:t>
            </a:r>
            <a:endParaRPr lang="en-US" dirty="0" smtClean="0">
              <a:solidFill>
                <a:srgbClr val="002060"/>
              </a:solidFill>
            </a:endParaRPr>
          </a:p>
          <a:p>
            <a:pPr lvl="1">
              <a:lnSpc>
                <a:spcPct val="150000"/>
              </a:lnSpc>
              <a:buFont typeface="Courier New" charset="0"/>
              <a:buChar char="o"/>
            </a:pPr>
            <a:r>
              <a:rPr lang="en-US" dirty="0" smtClean="0">
                <a:solidFill>
                  <a:srgbClr val="002060"/>
                </a:solidFill>
              </a:rPr>
              <a:t>Remain open-minded to alternative solutions</a:t>
            </a:r>
          </a:p>
          <a:p>
            <a:pPr lvl="1">
              <a:lnSpc>
                <a:spcPct val="150000"/>
              </a:lnSpc>
              <a:buFont typeface="Courier New" charset="0"/>
              <a:buChar char="o"/>
            </a:pPr>
            <a:r>
              <a:rPr lang="en-US" dirty="0" smtClean="0">
                <a:solidFill>
                  <a:srgbClr val="002060"/>
                </a:solidFill>
              </a:rPr>
              <a:t>Identify unstated assumptions, values, &amp; biases for each possible solution</a:t>
            </a:r>
          </a:p>
          <a:p>
            <a:pPr lvl="1">
              <a:lnSpc>
                <a:spcPct val="150000"/>
              </a:lnSpc>
              <a:buFont typeface="Courier New" charset="0"/>
              <a:buChar char="o"/>
            </a:pPr>
            <a:r>
              <a:rPr lang="en-US" dirty="0" smtClean="0">
                <a:solidFill>
                  <a:srgbClr val="002060"/>
                </a:solidFill>
              </a:rPr>
              <a:t>Identify logical possible outcomes associated with each possible solution</a:t>
            </a:r>
          </a:p>
          <a:p>
            <a:pPr lvl="1">
              <a:lnSpc>
                <a:spcPct val="150000"/>
              </a:lnSpc>
              <a:buFont typeface="Courier New" charset="0"/>
              <a:buChar char="o"/>
            </a:pPr>
            <a:r>
              <a:rPr lang="en-US" dirty="0" smtClean="0">
                <a:solidFill>
                  <a:srgbClr val="002060"/>
                </a:solidFill>
              </a:rPr>
              <a:t>Examine solutions in the context of the experience (supporting evidence/past experience)</a:t>
            </a:r>
          </a:p>
          <a:p>
            <a:pPr lvl="1">
              <a:lnSpc>
                <a:spcPct val="150000"/>
              </a:lnSpc>
              <a:buFont typeface="Courier New" charset="0"/>
              <a:buChar char="o"/>
            </a:pPr>
            <a:r>
              <a:rPr lang="en-US" dirty="0" smtClean="0">
                <a:solidFill>
                  <a:srgbClr val="002060"/>
                </a:solidFill>
              </a:rPr>
              <a:t>Rule out solutions that are not reasonable or workable</a:t>
            </a:r>
          </a:p>
          <a:p>
            <a:pPr lvl="1">
              <a:lnSpc>
                <a:spcPct val="150000"/>
              </a:lnSpc>
              <a:buFont typeface="Courier New" charset="0"/>
              <a:buChar char="o"/>
            </a:pPr>
            <a:r>
              <a:rPr lang="en-US" dirty="0" smtClean="0">
                <a:solidFill>
                  <a:srgbClr val="002060"/>
                </a:solidFill>
              </a:rPr>
              <a:t>Identify values or outcomes that are important for a solution to produce</a:t>
            </a:r>
          </a:p>
          <a:p>
            <a:pPr lvl="1">
              <a:lnSpc>
                <a:spcPct val="150000"/>
              </a:lnSpc>
              <a:buFont typeface="Courier New" charset="0"/>
              <a:buChar char="o"/>
            </a:pPr>
            <a:r>
              <a:rPr lang="en-US" dirty="0" smtClean="0">
                <a:solidFill>
                  <a:srgbClr val="002060"/>
                </a:solidFill>
              </a:rPr>
              <a:t>Rank or order possible solutions based on values/outcomes</a:t>
            </a:r>
          </a:p>
          <a:p>
            <a:pPr lvl="1">
              <a:lnSpc>
                <a:spcPct val="150000"/>
              </a:lnSpc>
              <a:buFont typeface="Courier New" charset="0"/>
              <a:buChar char="o"/>
            </a:pPr>
            <a:r>
              <a:rPr lang="en-US" dirty="0" smtClean="0">
                <a:solidFill>
                  <a:srgbClr val="002060"/>
                </a:solidFill>
              </a:rPr>
              <a:t>Select the solution that most closely aligns with most important values/outcomes</a:t>
            </a:r>
          </a:p>
        </p:txBody>
      </p:sp>
      <p:sp>
        <p:nvSpPr>
          <p:cNvPr id="4" name="Rectangle 3"/>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70029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32030"/>
            <a:ext cx="12192000" cy="1325563"/>
          </a:xfrm>
        </p:spPr>
        <p:txBody>
          <a:bodyPr/>
          <a:lstStyle/>
          <a:p>
            <a:pPr algn="ctr"/>
            <a:r>
              <a:rPr lang="en-US" sz="4000" smtClean="0">
                <a:solidFill>
                  <a:schemeClr val="bg1"/>
                </a:solidFill>
                <a:latin typeface="+mn-lt"/>
              </a:rPr>
              <a:t>Critical Thinking 5: </a:t>
            </a:r>
            <a:r>
              <a:rPr lang="en-US" sz="4000" dirty="0" smtClean="0">
                <a:solidFill>
                  <a:schemeClr val="bg1"/>
                </a:solidFill>
                <a:latin typeface="+mn-lt"/>
              </a:rPr>
              <a:t>Implement, Assess, Reassess</a:t>
            </a:r>
            <a:endParaRPr lang="en-US" sz="4000" dirty="0">
              <a:solidFill>
                <a:schemeClr val="bg1"/>
              </a:solidFill>
              <a:latin typeface="+mn-lt"/>
            </a:endParaRPr>
          </a:p>
        </p:txBody>
      </p:sp>
      <p:sp>
        <p:nvSpPr>
          <p:cNvPr id="7" name="Content Placeholder 2"/>
          <p:cNvSpPr>
            <a:spLocks noGrp="1"/>
          </p:cNvSpPr>
          <p:nvPr>
            <p:ph sz="half" idx="1"/>
          </p:nvPr>
        </p:nvSpPr>
        <p:spPr>
          <a:xfrm>
            <a:off x="1000286" y="1690687"/>
            <a:ext cx="10544297" cy="4889685"/>
          </a:xfrm>
        </p:spPr>
        <p:txBody>
          <a:bodyPr>
            <a:normAutofit/>
          </a:bodyPr>
          <a:lstStyle/>
          <a:p>
            <a:pPr marL="565150" indent="-514350">
              <a:lnSpc>
                <a:spcPct val="150000"/>
              </a:lnSpc>
              <a:buSzPct val="100000"/>
              <a:buFont typeface="+mj-lt"/>
              <a:buAutoNum type="romanUcPeriod" startAt="3"/>
            </a:pPr>
            <a:r>
              <a:rPr lang="en-US" sz="2400" dirty="0" smtClean="0">
                <a:solidFill>
                  <a:srgbClr val="002060"/>
                </a:solidFill>
              </a:rPr>
              <a:t>Implement A Solution</a:t>
            </a:r>
          </a:p>
          <a:p>
            <a:pPr lvl="1">
              <a:lnSpc>
                <a:spcPct val="150000"/>
              </a:lnSpc>
              <a:buFont typeface=".AppleSystemUIFont" charset="-120"/>
              <a:buChar char="-"/>
            </a:pPr>
            <a:r>
              <a:rPr lang="en-US" dirty="0" smtClean="0">
                <a:solidFill>
                  <a:srgbClr val="002060"/>
                </a:solidFill>
              </a:rPr>
              <a:t>Using a methodical stepwise implementation process</a:t>
            </a:r>
          </a:p>
          <a:p>
            <a:pPr marL="565150" indent="-514350">
              <a:lnSpc>
                <a:spcPct val="150000"/>
              </a:lnSpc>
              <a:buSzPct val="100000"/>
              <a:buFont typeface="+mj-lt"/>
              <a:buAutoNum type="romanUcPeriod" startAt="4"/>
            </a:pPr>
            <a:r>
              <a:rPr lang="en-US" sz="2400" dirty="0" smtClean="0">
                <a:solidFill>
                  <a:srgbClr val="002060"/>
                </a:solidFill>
              </a:rPr>
              <a:t>Articulate &amp; Implement an Assessment </a:t>
            </a:r>
            <a:r>
              <a:rPr lang="en-US" sz="2400" dirty="0" smtClean="0">
                <a:solidFill>
                  <a:srgbClr val="002060"/>
                </a:solidFill>
              </a:rPr>
              <a:t>Plan</a:t>
            </a:r>
          </a:p>
          <a:p>
            <a:pPr lvl="1">
              <a:lnSpc>
                <a:spcPct val="150000"/>
              </a:lnSpc>
              <a:buFont typeface=".AppleSystemUIFont" charset="-120"/>
              <a:buChar char="-"/>
            </a:pPr>
            <a:r>
              <a:rPr lang="en-US" dirty="0" smtClean="0">
                <a:solidFill>
                  <a:srgbClr val="002060"/>
                </a:solidFill>
              </a:rPr>
              <a:t>Develop a plan for how the solution will be assessed</a:t>
            </a:r>
          </a:p>
          <a:p>
            <a:pPr lvl="1">
              <a:lnSpc>
                <a:spcPct val="150000"/>
              </a:lnSpc>
              <a:buFont typeface=".AppleSystemUIFont" charset="-120"/>
              <a:buChar char="-"/>
            </a:pPr>
            <a:r>
              <a:rPr lang="en-US" dirty="0" smtClean="0">
                <a:solidFill>
                  <a:srgbClr val="002060"/>
                </a:solidFill>
              </a:rPr>
              <a:t>Identify measurable outcomes/goals the solution should achieve</a:t>
            </a:r>
          </a:p>
          <a:p>
            <a:pPr lvl="1">
              <a:lnSpc>
                <a:spcPct val="150000"/>
              </a:lnSpc>
              <a:buFont typeface=".AppleSystemUIFont" charset="-120"/>
              <a:buChar char="-"/>
            </a:pPr>
            <a:r>
              <a:rPr lang="en-US" dirty="0" smtClean="0">
                <a:solidFill>
                  <a:srgbClr val="002060"/>
                </a:solidFill>
              </a:rPr>
              <a:t>Identify </a:t>
            </a:r>
            <a:r>
              <a:rPr lang="en-US" b="1" i="1" u="sng" dirty="0" smtClean="0">
                <a:solidFill>
                  <a:srgbClr val="002060"/>
                </a:solidFill>
              </a:rPr>
              <a:t>when</a:t>
            </a:r>
            <a:r>
              <a:rPr lang="en-US" dirty="0" smtClean="0">
                <a:solidFill>
                  <a:srgbClr val="002060"/>
                </a:solidFill>
              </a:rPr>
              <a:t> and </a:t>
            </a:r>
            <a:r>
              <a:rPr lang="en-US" b="1" i="1" u="sng" dirty="0" smtClean="0">
                <a:solidFill>
                  <a:srgbClr val="002060"/>
                </a:solidFill>
              </a:rPr>
              <a:t>how </a:t>
            </a:r>
            <a:r>
              <a:rPr lang="en-US" dirty="0" smtClean="0">
                <a:solidFill>
                  <a:srgbClr val="002060"/>
                </a:solidFill>
              </a:rPr>
              <a:t>the measurable outcomes will be assessed (&amp; by </a:t>
            </a:r>
            <a:r>
              <a:rPr lang="en-US" b="1" i="1" u="sng" dirty="0" smtClean="0">
                <a:solidFill>
                  <a:srgbClr val="002060"/>
                </a:solidFill>
              </a:rPr>
              <a:t>who</a:t>
            </a:r>
            <a:r>
              <a:rPr lang="en-US" dirty="0" smtClean="0">
                <a:solidFill>
                  <a:srgbClr val="002060"/>
                </a:solidFill>
              </a:rPr>
              <a:t>)</a:t>
            </a: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9970414" y="6180262"/>
            <a:ext cx="1492716" cy="400110"/>
          </a:xfrm>
          <a:prstGeom prst="rect">
            <a:avLst/>
          </a:prstGeom>
          <a:noFill/>
        </p:spPr>
        <p:txBody>
          <a:bodyPr wrap="none" rtlCol="0">
            <a:spAutoFit/>
          </a:bodyPr>
          <a:lstStyle/>
          <a:p>
            <a:r>
              <a:rPr lang="en-US" sz="2000" dirty="0" smtClean="0">
                <a:solidFill>
                  <a:srgbClr val="002060"/>
                </a:solidFill>
                <a:latin typeface="Calibri" charset="0"/>
                <a:ea typeface="Calibri" charset="0"/>
                <a:cs typeface="Calibri" charset="0"/>
              </a:rPr>
              <a:t>Citations</a:t>
            </a:r>
            <a:r>
              <a:rPr lang="en-US" sz="2000" smtClean="0">
                <a:solidFill>
                  <a:srgbClr val="002060"/>
                </a:solidFill>
                <a:latin typeface="Calibri" charset="0"/>
                <a:ea typeface="Calibri" charset="0"/>
                <a:cs typeface="Calibri" charset="0"/>
              </a:rPr>
              <a:t>: 28</a:t>
            </a:r>
            <a:endParaRPr lang="en-US" sz="2000" dirty="0">
              <a:solidFill>
                <a:srgbClr val="002060"/>
              </a:solidFill>
              <a:latin typeface="Calibri" charset="0"/>
              <a:ea typeface="Calibri" charset="0"/>
              <a:cs typeface="Calibri" charset="0"/>
            </a:endParaRPr>
          </a:p>
        </p:txBody>
      </p:sp>
    </p:spTree>
    <p:extLst>
      <p:ext uri="{BB962C8B-B14F-4D97-AF65-F5344CB8AC3E}">
        <p14:creationId xmlns:p14="http://schemas.microsoft.com/office/powerpoint/2010/main" val="2034555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32030"/>
            <a:ext cx="12192000" cy="1325563"/>
          </a:xfrm>
        </p:spPr>
        <p:txBody>
          <a:bodyPr/>
          <a:lstStyle/>
          <a:p>
            <a:pPr algn="ctr"/>
            <a:r>
              <a:rPr lang="en-US" sz="4000" smtClean="0">
                <a:solidFill>
                  <a:schemeClr val="bg1"/>
                </a:solidFill>
                <a:latin typeface="+mn-lt"/>
              </a:rPr>
              <a:t>Critical Thinking 5: </a:t>
            </a:r>
            <a:r>
              <a:rPr lang="en-US" sz="4000" dirty="0" smtClean="0">
                <a:solidFill>
                  <a:schemeClr val="bg1"/>
                </a:solidFill>
                <a:latin typeface="+mn-lt"/>
              </a:rPr>
              <a:t>Implement, Assess, Reassess</a:t>
            </a:r>
            <a:endParaRPr lang="en-US" sz="4000" dirty="0">
              <a:solidFill>
                <a:schemeClr val="bg1"/>
              </a:solidFill>
              <a:latin typeface="+mn-lt"/>
            </a:endParaRPr>
          </a:p>
        </p:txBody>
      </p:sp>
      <p:sp>
        <p:nvSpPr>
          <p:cNvPr id="7" name="Content Placeholder 2"/>
          <p:cNvSpPr>
            <a:spLocks noGrp="1"/>
          </p:cNvSpPr>
          <p:nvPr>
            <p:ph sz="half" idx="1"/>
          </p:nvPr>
        </p:nvSpPr>
        <p:spPr>
          <a:xfrm>
            <a:off x="1000286" y="1690687"/>
            <a:ext cx="10544297" cy="4889685"/>
          </a:xfrm>
        </p:spPr>
        <p:txBody>
          <a:bodyPr>
            <a:normAutofit/>
          </a:bodyPr>
          <a:lstStyle/>
          <a:p>
            <a:pPr marL="565150" indent="-514350">
              <a:lnSpc>
                <a:spcPct val="150000"/>
              </a:lnSpc>
              <a:buSzPct val="100000"/>
              <a:buFont typeface="+mj-lt"/>
              <a:buAutoNum type="romanUcPeriod" startAt="5"/>
            </a:pPr>
            <a:r>
              <a:rPr lang="en-US" sz="2400" dirty="0" smtClean="0">
                <a:solidFill>
                  <a:srgbClr val="002060"/>
                </a:solidFill>
              </a:rPr>
              <a:t>Identify and Implement a Reassessment Plan</a:t>
            </a:r>
            <a:endParaRPr lang="en-US" sz="2400" dirty="0" smtClean="0">
              <a:solidFill>
                <a:srgbClr val="002060"/>
              </a:solidFill>
            </a:endParaRPr>
          </a:p>
          <a:p>
            <a:pPr lvl="1">
              <a:lnSpc>
                <a:spcPct val="150000"/>
              </a:lnSpc>
              <a:buFont typeface=".AppleSystemUIFont" charset="-120"/>
              <a:buChar char="-"/>
            </a:pPr>
            <a:r>
              <a:rPr lang="en-US" dirty="0" smtClean="0">
                <a:solidFill>
                  <a:srgbClr val="002060"/>
                </a:solidFill>
              </a:rPr>
              <a:t>Who will be involved in reassessment (when/where/how will it occur)</a:t>
            </a:r>
          </a:p>
          <a:p>
            <a:pPr lvl="1">
              <a:lnSpc>
                <a:spcPct val="150000"/>
              </a:lnSpc>
              <a:buFont typeface=".AppleSystemUIFont" charset="-120"/>
              <a:buChar char="-"/>
            </a:pPr>
            <a:r>
              <a:rPr lang="en-US" dirty="0" smtClean="0">
                <a:solidFill>
                  <a:srgbClr val="002060"/>
                </a:solidFill>
              </a:rPr>
              <a:t>Assess whether solution has met identified outcome goals</a:t>
            </a:r>
          </a:p>
          <a:p>
            <a:pPr lvl="1">
              <a:lnSpc>
                <a:spcPct val="150000"/>
              </a:lnSpc>
              <a:buFont typeface=".AppleSystemUIFont" charset="-120"/>
              <a:buChar char="-"/>
            </a:pPr>
            <a:r>
              <a:rPr lang="en-US" dirty="0" smtClean="0">
                <a:solidFill>
                  <a:srgbClr val="002060"/>
                </a:solidFill>
              </a:rPr>
              <a:t>Identify new problems or questions; discuss new solutions</a:t>
            </a: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9970414" y="6180262"/>
            <a:ext cx="1492716" cy="400110"/>
          </a:xfrm>
          <a:prstGeom prst="rect">
            <a:avLst/>
          </a:prstGeom>
          <a:noFill/>
        </p:spPr>
        <p:txBody>
          <a:bodyPr wrap="none" rtlCol="0">
            <a:spAutoFit/>
          </a:bodyPr>
          <a:lstStyle/>
          <a:p>
            <a:r>
              <a:rPr lang="en-US" sz="2000" dirty="0" smtClean="0">
                <a:solidFill>
                  <a:srgbClr val="002060"/>
                </a:solidFill>
                <a:latin typeface="Calibri" charset="0"/>
                <a:ea typeface="Calibri" charset="0"/>
                <a:cs typeface="Calibri" charset="0"/>
              </a:rPr>
              <a:t>Citations</a:t>
            </a:r>
            <a:r>
              <a:rPr lang="en-US" sz="2000" smtClean="0">
                <a:solidFill>
                  <a:srgbClr val="002060"/>
                </a:solidFill>
                <a:latin typeface="Calibri" charset="0"/>
                <a:ea typeface="Calibri" charset="0"/>
                <a:cs typeface="Calibri" charset="0"/>
              </a:rPr>
              <a:t>: 28</a:t>
            </a:r>
            <a:endParaRPr lang="en-US" sz="2000" dirty="0">
              <a:solidFill>
                <a:srgbClr val="002060"/>
              </a:solidFill>
              <a:latin typeface="Calibri" charset="0"/>
              <a:ea typeface="Calibri" charset="0"/>
              <a:cs typeface="Calibri" charset="0"/>
            </a:endParaRPr>
          </a:p>
        </p:txBody>
      </p:sp>
    </p:spTree>
    <p:extLst>
      <p:ext uri="{BB962C8B-B14F-4D97-AF65-F5344CB8AC3E}">
        <p14:creationId xmlns:p14="http://schemas.microsoft.com/office/powerpoint/2010/main" val="11779845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660044" y="1573842"/>
            <a:ext cx="10544297" cy="4889685"/>
          </a:xfrm>
        </p:spPr>
        <p:txBody>
          <a:bodyPr>
            <a:normAutofit fontScale="85000" lnSpcReduction="20000"/>
          </a:bodyPr>
          <a:lstStyle/>
          <a:p>
            <a:pPr marL="0" indent="0">
              <a:lnSpc>
                <a:spcPct val="150000"/>
              </a:lnSpc>
              <a:buNone/>
            </a:pPr>
            <a:r>
              <a:rPr lang="en-US" b="1" u="sng" dirty="0" smtClean="0">
                <a:solidFill>
                  <a:srgbClr val="002060"/>
                </a:solidFill>
              </a:rPr>
              <a:t>Ex: Clinical Goal:</a:t>
            </a:r>
            <a:r>
              <a:rPr lang="en-US" dirty="0" smtClean="0">
                <a:solidFill>
                  <a:srgbClr val="002060"/>
                </a:solidFill>
              </a:rPr>
              <a:t> Achieve full coverage of scribes for all clinical </a:t>
            </a:r>
            <a:r>
              <a:rPr lang="en-US" dirty="0" smtClean="0">
                <a:solidFill>
                  <a:srgbClr val="002060"/>
                </a:solidFill>
              </a:rPr>
              <a:t>providers.</a:t>
            </a:r>
            <a:endParaRPr lang="en-US" dirty="0" smtClean="0">
              <a:solidFill>
                <a:srgbClr val="002060"/>
              </a:solidFill>
            </a:endParaRPr>
          </a:p>
          <a:p>
            <a:pPr>
              <a:lnSpc>
                <a:spcPct val="150000"/>
              </a:lnSpc>
              <a:buFont typeface="Wingdings" charset="2"/>
              <a:buChar char="Ø"/>
            </a:pPr>
            <a:r>
              <a:rPr lang="en-US" dirty="0" smtClean="0">
                <a:solidFill>
                  <a:srgbClr val="002060"/>
                </a:solidFill>
              </a:rPr>
              <a:t>Implement A Solution: </a:t>
            </a:r>
          </a:p>
          <a:p>
            <a:pPr lvl="1">
              <a:lnSpc>
                <a:spcPct val="150000"/>
              </a:lnSpc>
              <a:buFont typeface=".AppleSystemUIFont" charset="-120"/>
              <a:buChar char="-"/>
            </a:pPr>
            <a:r>
              <a:rPr lang="en-US" dirty="0" smtClean="0">
                <a:solidFill>
                  <a:srgbClr val="002060"/>
                </a:solidFill>
              </a:rPr>
              <a:t>Hire and train 1 new scribe/month; achieve full coverage of 5 providers in 5 months</a:t>
            </a:r>
          </a:p>
          <a:p>
            <a:pPr>
              <a:lnSpc>
                <a:spcPct val="150000"/>
              </a:lnSpc>
              <a:buFont typeface="Wingdings" charset="2"/>
              <a:buChar char="Ø"/>
            </a:pPr>
            <a:r>
              <a:rPr lang="en-US" dirty="0">
                <a:solidFill>
                  <a:srgbClr val="002060"/>
                </a:solidFill>
              </a:rPr>
              <a:t> </a:t>
            </a:r>
            <a:r>
              <a:rPr lang="en-US" dirty="0" smtClean="0">
                <a:solidFill>
                  <a:srgbClr val="002060"/>
                </a:solidFill>
              </a:rPr>
              <a:t>Assessment Plan:</a:t>
            </a:r>
          </a:p>
          <a:p>
            <a:pPr lvl="1">
              <a:lnSpc>
                <a:spcPct val="150000"/>
              </a:lnSpc>
              <a:buFont typeface=".AppleSystemUIFont" charset="-120"/>
              <a:buChar char="-"/>
            </a:pPr>
            <a:r>
              <a:rPr lang="en-US" dirty="0" smtClean="0">
                <a:solidFill>
                  <a:srgbClr val="002060"/>
                </a:solidFill>
              </a:rPr>
              <a:t>Scribe Supervisor will sample provider/scribe schedule(s) each month and report ratio of covered/uncovered shifts to the provider group at monthly group meetings</a:t>
            </a:r>
          </a:p>
          <a:p>
            <a:pPr>
              <a:lnSpc>
                <a:spcPct val="150000"/>
              </a:lnSpc>
              <a:buFont typeface="Wingdings" charset="2"/>
              <a:buChar char="Ø"/>
            </a:pPr>
            <a:r>
              <a:rPr lang="en-US" dirty="0" smtClean="0">
                <a:solidFill>
                  <a:srgbClr val="002060"/>
                </a:solidFill>
              </a:rPr>
              <a:t>Reassessment:</a:t>
            </a:r>
          </a:p>
          <a:p>
            <a:pPr lvl="1">
              <a:lnSpc>
                <a:spcPct val="150000"/>
              </a:lnSpc>
              <a:buFont typeface=".AppleSystemUIFont" charset="-120"/>
              <a:buChar char="-"/>
            </a:pPr>
            <a:r>
              <a:rPr lang="en-US" dirty="0" smtClean="0">
                <a:solidFill>
                  <a:srgbClr val="002060"/>
                </a:solidFill>
              </a:rPr>
              <a:t>Monthly progress reports. Full reassessment in 5 months</a:t>
            </a:r>
          </a:p>
          <a:p>
            <a:pPr lvl="1">
              <a:lnSpc>
                <a:spcPct val="150000"/>
              </a:lnSpc>
              <a:buFont typeface=".AppleSystemUIFont" charset="-120"/>
              <a:buChar char="-"/>
            </a:pPr>
            <a:r>
              <a:rPr lang="en-US" dirty="0" smtClean="0">
                <a:solidFill>
                  <a:srgbClr val="002060"/>
                </a:solidFill>
              </a:rPr>
              <a:t>Discuss scribe productivity, challenges to hiring/training new scribes; new needs</a:t>
            </a:r>
          </a:p>
        </p:txBody>
      </p:sp>
      <p:sp>
        <p:nvSpPr>
          <p:cNvPr id="9" name="Title 1"/>
          <p:cNvSpPr>
            <a:spLocks noGrp="1"/>
          </p:cNvSpPr>
          <p:nvPr>
            <p:ph type="title"/>
          </p:nvPr>
        </p:nvSpPr>
        <p:spPr>
          <a:xfrm>
            <a:off x="223284" y="432030"/>
            <a:ext cx="11745433" cy="1325563"/>
          </a:xfrm>
        </p:spPr>
        <p:txBody>
          <a:bodyPr/>
          <a:lstStyle/>
          <a:p>
            <a:r>
              <a:rPr lang="en-US" sz="4000" dirty="0" smtClean="0">
                <a:solidFill>
                  <a:schemeClr val="bg1"/>
                </a:solidFill>
                <a:latin typeface="+mn-lt"/>
              </a:rPr>
              <a:t>SuperScribe Application: Critical Thinking</a:t>
            </a:r>
            <a:endParaRPr lang="en-US" sz="4000" dirty="0">
              <a:solidFill>
                <a:schemeClr val="bg1"/>
              </a:solidFill>
              <a:latin typeface="+mn-lt"/>
            </a:endParaRPr>
          </a:p>
        </p:txBody>
      </p:sp>
      <p:sp>
        <p:nvSpPr>
          <p:cNvPr id="10" name="Rectangle 9"/>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oogle Shape;183;p25"/>
          <p:cNvPicPr preferRelativeResize="0"/>
          <p:nvPr/>
        </p:nvPicPr>
        <p:blipFill>
          <a:blip r:embed="rId2">
            <a:alphaModFix/>
          </a:blip>
          <a:stretch>
            <a:fillRect/>
          </a:stretch>
        </p:blipFill>
        <p:spPr>
          <a:xfrm>
            <a:off x="10119255" y="5286574"/>
            <a:ext cx="1578915" cy="851927"/>
          </a:xfrm>
          <a:prstGeom prst="rect">
            <a:avLst/>
          </a:prstGeom>
          <a:noFill/>
          <a:ln>
            <a:noFill/>
          </a:ln>
        </p:spPr>
      </p:pic>
    </p:spTree>
    <p:extLst>
      <p:ext uri="{BB962C8B-B14F-4D97-AF65-F5344CB8AC3E}">
        <p14:creationId xmlns:p14="http://schemas.microsoft.com/office/powerpoint/2010/main" val="14729535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660044" y="1573842"/>
            <a:ext cx="10544297" cy="4889685"/>
          </a:xfrm>
        </p:spPr>
        <p:txBody>
          <a:bodyPr>
            <a:noAutofit/>
          </a:bodyPr>
          <a:lstStyle/>
          <a:p>
            <a:pPr lvl="0">
              <a:buFont typeface="Wingdings" charset="2"/>
              <a:buChar char="Ø"/>
            </a:pPr>
            <a:r>
              <a:rPr lang="en-US" sz="2400" dirty="0" smtClean="0">
                <a:solidFill>
                  <a:srgbClr val="002060"/>
                </a:solidFill>
              </a:rPr>
              <a:t>Commission </a:t>
            </a:r>
            <a:r>
              <a:rPr lang="en-US" sz="2400" dirty="0">
                <a:solidFill>
                  <a:srgbClr val="002060"/>
                </a:solidFill>
              </a:rPr>
              <a:t>TJ. Documentation Assistance Provided by Scribes: What guidelines should be followed when physicians or other licensed independent practitioners use scribes to assist with documentation? </a:t>
            </a:r>
            <a:r>
              <a:rPr lang="en-US" sz="2400" i="1" dirty="0">
                <a:solidFill>
                  <a:srgbClr val="002060"/>
                </a:solidFill>
              </a:rPr>
              <a:t>Perspectives® Newsletter: The Official Newsletter of The Joint Commission. </a:t>
            </a:r>
            <a:r>
              <a:rPr lang="en-US" sz="2400" dirty="0">
                <a:solidFill>
                  <a:srgbClr val="002060"/>
                </a:solidFill>
              </a:rPr>
              <a:t>2018;38(8).</a:t>
            </a:r>
          </a:p>
          <a:p>
            <a:pPr>
              <a:buFont typeface="Wingdings" charset="2"/>
              <a:buChar char="Ø"/>
            </a:pPr>
            <a:endParaRPr lang="en-US" sz="2400" dirty="0" smtClean="0">
              <a:solidFill>
                <a:srgbClr val="002060"/>
              </a:solidFill>
            </a:endParaRPr>
          </a:p>
          <a:p>
            <a:pPr>
              <a:buFont typeface="Wingdings" charset="2"/>
              <a:buChar char="Ø"/>
            </a:pPr>
            <a:r>
              <a:rPr lang="en-US" sz="2400" dirty="0">
                <a:solidFill>
                  <a:srgbClr val="002060"/>
                </a:solidFill>
              </a:rPr>
              <a:t> </a:t>
            </a:r>
            <a:r>
              <a:rPr lang="en-US" sz="2400" dirty="0" smtClean="0">
                <a:solidFill>
                  <a:srgbClr val="002060"/>
                </a:solidFill>
              </a:rPr>
              <a:t>Joint Commission’s 2018 Statement on Documentation Assistance provided by scribes. Includes suggested guidelines for scribe education, training, regulation, and use.</a:t>
            </a:r>
          </a:p>
          <a:p>
            <a:pPr>
              <a:buFont typeface="Wingdings" charset="2"/>
              <a:buChar char="Ø"/>
            </a:pPr>
            <a:endParaRPr lang="en-US" sz="2400" dirty="0" smtClean="0">
              <a:solidFill>
                <a:srgbClr val="002060"/>
              </a:solidFill>
            </a:endParaRPr>
          </a:p>
          <a:p>
            <a:pPr>
              <a:buFont typeface="Wingdings" charset="2"/>
              <a:buChar char="Ø"/>
            </a:pPr>
            <a:r>
              <a:rPr lang="en-US" sz="2400" u="sng" dirty="0">
                <a:solidFill>
                  <a:srgbClr val="002060"/>
                </a:solidFill>
                <a:hlinkClick r:id="rId2"/>
              </a:rPr>
              <a:t>https://</a:t>
            </a:r>
            <a:r>
              <a:rPr lang="en-US" sz="2400" u="sng" dirty="0" smtClean="0">
                <a:solidFill>
                  <a:srgbClr val="002060"/>
                </a:solidFill>
                <a:hlinkClick r:id="rId2"/>
              </a:rPr>
              <a:t>www.jointcommission.org/standards_information/jcfaqdetails.aspx?StandardsFAQId=1809</a:t>
            </a:r>
            <a:r>
              <a:rPr lang="en-US" sz="2400" u="sng" dirty="0" smtClean="0">
                <a:solidFill>
                  <a:srgbClr val="002060"/>
                </a:solidFill>
              </a:rPr>
              <a:t> </a:t>
            </a:r>
            <a:endParaRPr lang="en-US" sz="2400" dirty="0" smtClean="0">
              <a:solidFill>
                <a:srgbClr val="002060"/>
              </a:solidFill>
            </a:endParaRPr>
          </a:p>
        </p:txBody>
      </p:sp>
      <p:sp>
        <p:nvSpPr>
          <p:cNvPr id="6" name="Title 1"/>
          <p:cNvSpPr>
            <a:spLocks noGrp="1"/>
          </p:cNvSpPr>
          <p:nvPr>
            <p:ph type="title"/>
          </p:nvPr>
        </p:nvSpPr>
        <p:spPr>
          <a:xfrm>
            <a:off x="446567" y="365125"/>
            <a:ext cx="11355573" cy="1325563"/>
          </a:xfrm>
        </p:spPr>
        <p:txBody>
          <a:bodyPr/>
          <a:lstStyle/>
          <a:p>
            <a:r>
              <a:rPr lang="en-US" dirty="0" smtClean="0">
                <a:solidFill>
                  <a:schemeClr val="bg1"/>
                </a:solidFill>
                <a:latin typeface="+mn-lt"/>
              </a:rPr>
              <a:t>Recommended Resources</a:t>
            </a:r>
            <a:endParaRPr lang="en-US" sz="3600" dirty="0">
              <a:solidFill>
                <a:schemeClr val="bg1"/>
              </a:solidFill>
              <a:latin typeface="+mn-lt"/>
            </a:endParaRPr>
          </a:p>
        </p:txBody>
      </p:sp>
      <p:sp>
        <p:nvSpPr>
          <p:cNvPr id="8" name="Rectangle 7"/>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Google Shape;183;p25"/>
          <p:cNvPicPr preferRelativeResize="0"/>
          <p:nvPr/>
        </p:nvPicPr>
        <p:blipFill>
          <a:blip r:embed="rId3">
            <a:alphaModFix/>
          </a:blip>
          <a:stretch>
            <a:fillRect/>
          </a:stretch>
        </p:blipFill>
        <p:spPr>
          <a:xfrm>
            <a:off x="9965668" y="5728446"/>
            <a:ext cx="1578915" cy="851927"/>
          </a:xfrm>
          <a:prstGeom prst="rect">
            <a:avLst/>
          </a:prstGeom>
          <a:noFill/>
          <a:ln>
            <a:noFill/>
          </a:ln>
        </p:spPr>
      </p:pic>
    </p:spTree>
    <p:extLst>
      <p:ext uri="{BB962C8B-B14F-4D97-AF65-F5344CB8AC3E}">
        <p14:creationId xmlns:p14="http://schemas.microsoft.com/office/powerpoint/2010/main" val="21012674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660044" y="1573842"/>
            <a:ext cx="10544297" cy="4889685"/>
          </a:xfrm>
        </p:spPr>
        <p:txBody>
          <a:bodyPr>
            <a:normAutofit/>
          </a:bodyPr>
          <a:lstStyle/>
          <a:p>
            <a:pPr>
              <a:lnSpc>
                <a:spcPct val="150000"/>
              </a:lnSpc>
              <a:buFont typeface="Wingdings" charset="2"/>
              <a:buChar char="Ø"/>
            </a:pPr>
            <a:r>
              <a:rPr lang="en-US" dirty="0" smtClean="0">
                <a:solidFill>
                  <a:srgbClr val="002060"/>
                </a:solidFill>
              </a:rPr>
              <a:t> Visit the CSAT Website for Review &amp; Assessment Materials</a:t>
            </a:r>
          </a:p>
          <a:p>
            <a:pPr>
              <a:lnSpc>
                <a:spcPct val="150000"/>
              </a:lnSpc>
              <a:buFont typeface="Wingdings" charset="2"/>
              <a:buChar char="Ø"/>
            </a:pPr>
            <a:r>
              <a:rPr lang="en-US" dirty="0">
                <a:solidFill>
                  <a:srgbClr val="002060"/>
                </a:solidFill>
              </a:rPr>
              <a:t> </a:t>
            </a:r>
            <a:r>
              <a:rPr lang="en-US" dirty="0" smtClean="0">
                <a:solidFill>
                  <a:srgbClr val="002060"/>
                </a:solidFill>
              </a:rPr>
              <a:t>Review Materials provide an overview of important chapter points</a:t>
            </a:r>
          </a:p>
          <a:p>
            <a:pPr>
              <a:lnSpc>
                <a:spcPct val="150000"/>
              </a:lnSpc>
              <a:buFont typeface="Wingdings" charset="2"/>
              <a:buChar char="Ø"/>
            </a:pPr>
            <a:r>
              <a:rPr lang="en-US" dirty="0">
                <a:solidFill>
                  <a:srgbClr val="002060"/>
                </a:solidFill>
              </a:rPr>
              <a:t> </a:t>
            </a:r>
            <a:r>
              <a:rPr lang="en-US" dirty="0" smtClean="0">
                <a:solidFill>
                  <a:srgbClr val="002060"/>
                </a:solidFill>
              </a:rPr>
              <a:t>Assessment Materials provide practice quizzes that can be used to assess your understanding of the material covered in this chapter</a:t>
            </a:r>
          </a:p>
        </p:txBody>
      </p:sp>
      <p:sp>
        <p:nvSpPr>
          <p:cNvPr id="2" name="Title 1"/>
          <p:cNvSpPr>
            <a:spLocks noGrp="1"/>
          </p:cNvSpPr>
          <p:nvPr>
            <p:ph type="title"/>
          </p:nvPr>
        </p:nvSpPr>
        <p:spPr/>
        <p:txBody>
          <a:bodyPr/>
          <a:lstStyle/>
          <a:p>
            <a:r>
              <a:rPr lang="en-US" dirty="0" smtClean="0"/>
              <a:t>Review &amp; Assessment</a:t>
            </a:r>
            <a:endParaRPr lang="en-US" dirty="0"/>
          </a:p>
        </p:txBody>
      </p:sp>
      <p:sp>
        <p:nvSpPr>
          <p:cNvPr id="8" name="Rectangle 7"/>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Google Shape;183;p25"/>
          <p:cNvPicPr preferRelativeResize="0"/>
          <p:nvPr/>
        </p:nvPicPr>
        <p:blipFill>
          <a:blip r:embed="rId2">
            <a:alphaModFix/>
          </a:blip>
          <a:stretch>
            <a:fillRect/>
          </a:stretch>
        </p:blipFill>
        <p:spPr>
          <a:xfrm>
            <a:off x="9965668" y="5728446"/>
            <a:ext cx="1578915" cy="851927"/>
          </a:xfrm>
          <a:prstGeom prst="rect">
            <a:avLst/>
          </a:prstGeom>
          <a:noFill/>
          <a:ln>
            <a:noFill/>
          </a:ln>
        </p:spPr>
      </p:pic>
    </p:spTree>
    <p:extLst>
      <p:ext uri="{BB962C8B-B14F-4D97-AF65-F5344CB8AC3E}">
        <p14:creationId xmlns:p14="http://schemas.microsoft.com/office/powerpoint/2010/main" val="4590636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46567" y="365125"/>
            <a:ext cx="11355573" cy="1325563"/>
          </a:xfrm>
        </p:spPr>
        <p:txBody>
          <a:bodyPr/>
          <a:lstStyle/>
          <a:p>
            <a:r>
              <a:rPr lang="en-US" dirty="0" smtClean="0">
                <a:solidFill>
                  <a:schemeClr val="bg1"/>
                </a:solidFill>
                <a:latin typeface="+mn-lt"/>
              </a:rPr>
              <a:t>References:</a:t>
            </a:r>
            <a:endParaRPr lang="en-US" sz="3600" dirty="0">
              <a:solidFill>
                <a:schemeClr val="bg1"/>
              </a:solidFill>
              <a:latin typeface="+mn-lt"/>
            </a:endParaRPr>
          </a:p>
        </p:txBody>
      </p:sp>
      <p:sp>
        <p:nvSpPr>
          <p:cNvPr id="8" name="Rectangle 7"/>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2"/>
          <p:cNvSpPr>
            <a:spLocks noGrp="1"/>
          </p:cNvSpPr>
          <p:nvPr>
            <p:ph sz="half" idx="1"/>
          </p:nvPr>
        </p:nvSpPr>
        <p:spPr>
          <a:xfrm>
            <a:off x="660044" y="1573842"/>
            <a:ext cx="10544297" cy="4889685"/>
          </a:xfrm>
        </p:spPr>
        <p:txBody>
          <a:bodyPr>
            <a:noAutofit/>
          </a:bodyPr>
          <a:lstStyle/>
          <a:p>
            <a:pPr marL="565150" indent="-514350">
              <a:buClr>
                <a:srgbClr val="002060"/>
              </a:buClr>
              <a:buSzPct val="100000"/>
              <a:buFont typeface="+mj-lt"/>
              <a:buAutoNum type="arabicPeriod"/>
            </a:pPr>
            <a:r>
              <a:rPr lang="en-US" sz="2000" dirty="0">
                <a:solidFill>
                  <a:srgbClr val="002060"/>
                </a:solidFill>
              </a:rPr>
              <a:t>Massimiliano DV. </a:t>
            </a:r>
            <a:r>
              <a:rPr lang="en-US" sz="2000" i="1" dirty="0">
                <a:solidFill>
                  <a:srgbClr val="002060"/>
                </a:solidFill>
              </a:rPr>
              <a:t>The Scientific Method: Reflections from a Practitioner.</a:t>
            </a:r>
            <a:r>
              <a:rPr lang="en-US" sz="2000" dirty="0">
                <a:solidFill>
                  <a:srgbClr val="002060"/>
                </a:solidFill>
              </a:rPr>
              <a:t> New York, NY: Oxford University Press; </a:t>
            </a:r>
            <a:r>
              <a:rPr lang="en-US" sz="2000" dirty="0" smtClean="0">
                <a:solidFill>
                  <a:srgbClr val="002060"/>
                </a:solidFill>
              </a:rPr>
              <a:t>2018.</a:t>
            </a:r>
          </a:p>
          <a:p>
            <a:pPr marL="565150" indent="-514350">
              <a:buClr>
                <a:srgbClr val="002060"/>
              </a:buClr>
              <a:buSzPct val="100000"/>
              <a:buFont typeface="+mj-lt"/>
              <a:buAutoNum type="arabicPeriod"/>
            </a:pPr>
            <a:r>
              <a:rPr lang="en-US" sz="2000" dirty="0" err="1" smtClean="0">
                <a:solidFill>
                  <a:srgbClr val="002060"/>
                </a:solidFill>
              </a:rPr>
              <a:t>MacRitchie</a:t>
            </a:r>
            <a:r>
              <a:rPr lang="en-US" sz="2000" dirty="0" smtClean="0">
                <a:solidFill>
                  <a:srgbClr val="002060"/>
                </a:solidFill>
              </a:rPr>
              <a:t> </a:t>
            </a:r>
            <a:r>
              <a:rPr lang="en-US" sz="2000" dirty="0">
                <a:solidFill>
                  <a:srgbClr val="002060"/>
                </a:solidFill>
              </a:rPr>
              <a:t>F. </a:t>
            </a:r>
            <a:r>
              <a:rPr lang="en-US" sz="2000" i="1" dirty="0">
                <a:solidFill>
                  <a:srgbClr val="002060"/>
                </a:solidFill>
              </a:rPr>
              <a:t>The Need for Critical Thinking and the Scientific Method.</a:t>
            </a:r>
            <a:r>
              <a:rPr lang="en-US" sz="2000" dirty="0">
                <a:solidFill>
                  <a:srgbClr val="002060"/>
                </a:solidFill>
              </a:rPr>
              <a:t> Boca Raton, FL: CRC Press, Taylor &amp; Francis Group, LLC; </a:t>
            </a:r>
            <a:r>
              <a:rPr lang="en-US" sz="2000" dirty="0" smtClean="0">
                <a:solidFill>
                  <a:srgbClr val="002060"/>
                </a:solidFill>
              </a:rPr>
              <a:t>2018.</a:t>
            </a:r>
          </a:p>
          <a:p>
            <a:pPr marL="565150" indent="-514350">
              <a:buClr>
                <a:srgbClr val="002060"/>
              </a:buClr>
              <a:buSzPct val="100000"/>
              <a:buFont typeface="+mj-lt"/>
              <a:buAutoNum type="arabicPeriod"/>
            </a:pPr>
            <a:r>
              <a:rPr lang="en-US" sz="2000" dirty="0" err="1" smtClean="0">
                <a:solidFill>
                  <a:srgbClr val="002060"/>
                </a:solidFill>
              </a:rPr>
              <a:t>Prunckun</a:t>
            </a:r>
            <a:r>
              <a:rPr lang="en-US" sz="2000" dirty="0" smtClean="0">
                <a:solidFill>
                  <a:srgbClr val="002060"/>
                </a:solidFill>
              </a:rPr>
              <a:t> </a:t>
            </a:r>
            <a:r>
              <a:rPr lang="en-US" sz="2000" dirty="0">
                <a:solidFill>
                  <a:srgbClr val="002060"/>
                </a:solidFill>
              </a:rPr>
              <a:t>H. </a:t>
            </a:r>
            <a:r>
              <a:rPr lang="en-US" sz="2000" i="1" dirty="0">
                <a:solidFill>
                  <a:srgbClr val="002060"/>
                </a:solidFill>
              </a:rPr>
              <a:t>Scientific Methods of Inquiry for Intelligence Analysis, 2/e.</a:t>
            </a:r>
            <a:r>
              <a:rPr lang="en-US" sz="2000" dirty="0">
                <a:solidFill>
                  <a:srgbClr val="002060"/>
                </a:solidFill>
              </a:rPr>
              <a:t> 2 ed. Lanham, MD: Rowman &amp; Littlefield; 2015.</a:t>
            </a:r>
          </a:p>
          <a:p>
            <a:pPr marL="565150" indent="-514350">
              <a:buClr>
                <a:srgbClr val="002060"/>
              </a:buClr>
              <a:buSzPct val="100000"/>
              <a:buFont typeface="+mj-lt"/>
              <a:buAutoNum type="arabicPeriod"/>
            </a:pPr>
            <a:r>
              <a:rPr lang="en-US" sz="2000" dirty="0" smtClean="0">
                <a:solidFill>
                  <a:srgbClr val="002060"/>
                </a:solidFill>
              </a:rPr>
              <a:t>Carey </a:t>
            </a:r>
            <a:r>
              <a:rPr lang="en-US" sz="2000" dirty="0">
                <a:solidFill>
                  <a:srgbClr val="002060"/>
                </a:solidFill>
              </a:rPr>
              <a:t>SS. </a:t>
            </a:r>
            <a:r>
              <a:rPr lang="en-US" sz="2000" i="1" dirty="0">
                <a:solidFill>
                  <a:srgbClr val="002060"/>
                </a:solidFill>
              </a:rPr>
              <a:t>A Beginner's Guide to Scientific Method, Fourth Edition.</a:t>
            </a:r>
            <a:r>
              <a:rPr lang="en-US" sz="2000" dirty="0">
                <a:solidFill>
                  <a:srgbClr val="002060"/>
                </a:solidFill>
              </a:rPr>
              <a:t> 4th Edition ed. Boston, MA: Wadsworth CENGAGE Learning; 2011.</a:t>
            </a:r>
          </a:p>
          <a:p>
            <a:pPr marL="565150" indent="-514350">
              <a:buClr>
                <a:srgbClr val="002060"/>
              </a:buClr>
              <a:buSzPct val="100000"/>
              <a:buFont typeface="+mj-lt"/>
              <a:buAutoNum type="arabicPeriod"/>
            </a:pPr>
            <a:r>
              <a:rPr lang="en-US" sz="2000" dirty="0" smtClean="0">
                <a:solidFill>
                  <a:srgbClr val="002060"/>
                </a:solidFill>
              </a:rPr>
              <a:t>Martel </a:t>
            </a:r>
            <a:r>
              <a:rPr lang="en-US" sz="2000" dirty="0">
                <a:solidFill>
                  <a:srgbClr val="002060"/>
                </a:solidFill>
              </a:rPr>
              <a:t>ML, </a:t>
            </a:r>
            <a:r>
              <a:rPr lang="en-US" sz="2000" dirty="0" err="1">
                <a:solidFill>
                  <a:srgbClr val="002060"/>
                </a:solidFill>
              </a:rPr>
              <a:t>Imdieke</a:t>
            </a:r>
            <a:r>
              <a:rPr lang="en-US" sz="2000" dirty="0">
                <a:solidFill>
                  <a:srgbClr val="002060"/>
                </a:solidFill>
              </a:rPr>
              <a:t> BH, Holm KM, et al. Developing a Medical Scribe Program at an Academic Hospital: The Hennepin County Medical Center Experience. </a:t>
            </a:r>
            <a:r>
              <a:rPr lang="en-US" sz="2000" i="1" dirty="0">
                <a:solidFill>
                  <a:srgbClr val="002060"/>
                </a:solidFill>
              </a:rPr>
              <a:t>Joint Commission journal on quality and patient safety / Joint Commission Resources. </a:t>
            </a:r>
            <a:r>
              <a:rPr lang="en-US" sz="2000" dirty="0">
                <a:solidFill>
                  <a:srgbClr val="002060"/>
                </a:solidFill>
              </a:rPr>
              <a:t>2018;44(5):238-249.</a:t>
            </a:r>
          </a:p>
          <a:p>
            <a:pPr marL="565150" indent="-514350">
              <a:buClr>
                <a:srgbClr val="002060"/>
              </a:buClr>
              <a:buSzPct val="100000"/>
              <a:buFont typeface="+mj-lt"/>
              <a:buAutoNum type="arabicPeriod" startAt="9"/>
            </a:pPr>
            <a:r>
              <a:rPr lang="en-US" sz="2000" dirty="0" smtClean="0">
                <a:solidFill>
                  <a:srgbClr val="002060"/>
                </a:solidFill>
              </a:rPr>
              <a:t>Yan </a:t>
            </a:r>
            <a:r>
              <a:rPr lang="en-US" sz="2000" dirty="0">
                <a:solidFill>
                  <a:srgbClr val="002060"/>
                </a:solidFill>
              </a:rPr>
              <a:t>C, Rose S, Rothberg MB, Mercer MB, Goodman K, </a:t>
            </a:r>
            <a:r>
              <a:rPr lang="en-US" sz="2000" dirty="0" err="1">
                <a:solidFill>
                  <a:srgbClr val="002060"/>
                </a:solidFill>
              </a:rPr>
              <a:t>Misra</a:t>
            </a:r>
            <a:r>
              <a:rPr lang="en-US" sz="2000" dirty="0">
                <a:solidFill>
                  <a:srgbClr val="002060"/>
                </a:solidFill>
              </a:rPr>
              <a:t>-Hebert AD. Physician, Scribe, and Patient Perspectives on Clinical Scribes in Primary Care. </a:t>
            </a:r>
            <a:r>
              <a:rPr lang="en-US" sz="2000" i="1" dirty="0">
                <a:solidFill>
                  <a:srgbClr val="002060"/>
                </a:solidFill>
              </a:rPr>
              <a:t>J Gen Intern Med. </a:t>
            </a:r>
            <a:r>
              <a:rPr lang="en-US" sz="2000" dirty="0">
                <a:solidFill>
                  <a:srgbClr val="002060"/>
                </a:solidFill>
              </a:rPr>
              <a:t>2016;31(9):990-995.</a:t>
            </a:r>
          </a:p>
          <a:p>
            <a:pPr marL="565150" indent="-514350">
              <a:buClr>
                <a:srgbClr val="002060"/>
              </a:buClr>
              <a:buSzPct val="100000"/>
              <a:buFont typeface="+mj-lt"/>
              <a:buAutoNum type="arabicPeriod" startAt="26"/>
            </a:pPr>
            <a:r>
              <a:rPr lang="en-US" sz="2000" dirty="0" smtClean="0">
                <a:solidFill>
                  <a:srgbClr val="002060"/>
                </a:solidFill>
              </a:rPr>
              <a:t>Glaser </a:t>
            </a:r>
            <a:r>
              <a:rPr lang="en-US" sz="2000" dirty="0">
                <a:solidFill>
                  <a:srgbClr val="002060"/>
                </a:solidFill>
              </a:rPr>
              <a:t>EM. </a:t>
            </a:r>
            <a:r>
              <a:rPr lang="en-US" sz="2000" i="1" dirty="0">
                <a:solidFill>
                  <a:srgbClr val="002060"/>
                </a:solidFill>
              </a:rPr>
              <a:t>An Experiment in the Development of Critical Thinking.</a:t>
            </a:r>
            <a:r>
              <a:rPr lang="en-US" sz="2000" dirty="0">
                <a:solidFill>
                  <a:srgbClr val="002060"/>
                </a:solidFill>
              </a:rPr>
              <a:t> New York: Teachers College, </a:t>
            </a:r>
            <a:r>
              <a:rPr lang="en-US" sz="2000" dirty="0" err="1">
                <a:solidFill>
                  <a:srgbClr val="002060"/>
                </a:solidFill>
              </a:rPr>
              <a:t>Columpbia</a:t>
            </a:r>
            <a:r>
              <a:rPr lang="en-US" sz="2000" dirty="0">
                <a:solidFill>
                  <a:srgbClr val="002060"/>
                </a:solidFill>
              </a:rPr>
              <a:t> University; 1941</a:t>
            </a:r>
            <a:r>
              <a:rPr lang="en-US" sz="2000" dirty="0" smtClean="0">
                <a:solidFill>
                  <a:srgbClr val="002060"/>
                </a:solidFill>
              </a:rPr>
              <a:t>.</a:t>
            </a:r>
            <a:endParaRPr lang="en-US" sz="2000" dirty="0">
              <a:solidFill>
                <a:srgbClr val="002060"/>
              </a:solidFill>
            </a:endParaRPr>
          </a:p>
        </p:txBody>
      </p:sp>
    </p:spTree>
    <p:extLst>
      <p:ext uri="{BB962C8B-B14F-4D97-AF65-F5344CB8AC3E}">
        <p14:creationId xmlns:p14="http://schemas.microsoft.com/office/powerpoint/2010/main" val="5204020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660044" y="1573842"/>
            <a:ext cx="10544297" cy="4889685"/>
          </a:xfrm>
        </p:spPr>
        <p:txBody>
          <a:bodyPr>
            <a:noAutofit/>
          </a:bodyPr>
          <a:lstStyle/>
          <a:p>
            <a:pPr marL="565150" indent="-514350">
              <a:buClr>
                <a:srgbClr val="002060"/>
              </a:buClr>
              <a:buSzPct val="100000"/>
              <a:buFont typeface="+mj-lt"/>
              <a:buAutoNum type="arabicPeriod" startAt="27"/>
            </a:pPr>
            <a:r>
              <a:rPr lang="en-US" sz="2000" dirty="0" err="1" smtClean="0">
                <a:solidFill>
                  <a:srgbClr val="002060"/>
                </a:solidFill>
              </a:rPr>
              <a:t>Scriven</a:t>
            </a:r>
            <a:r>
              <a:rPr lang="en-US" sz="2000" dirty="0" smtClean="0">
                <a:solidFill>
                  <a:srgbClr val="002060"/>
                </a:solidFill>
              </a:rPr>
              <a:t> </a:t>
            </a:r>
            <a:r>
              <a:rPr lang="en-US" sz="2000" dirty="0">
                <a:solidFill>
                  <a:srgbClr val="002060"/>
                </a:solidFill>
              </a:rPr>
              <a:t>M, Paul R. Defining Critical Thinking: A statement made for the National Council for Excellence in Critical Thinking Instruction.  </a:t>
            </a:r>
            <a:r>
              <a:rPr lang="en-US" sz="2000" u="sng" dirty="0">
                <a:solidFill>
                  <a:srgbClr val="002060"/>
                </a:solidFill>
                <a:hlinkClick r:id="rId2"/>
              </a:rPr>
              <a:t>https://www.crc.losrios.edu/files/cassl/DefiningCriticalThinkingc2.pdf</a:t>
            </a:r>
            <a:r>
              <a:rPr lang="en-US" sz="2000" dirty="0">
                <a:solidFill>
                  <a:srgbClr val="002060"/>
                </a:solidFill>
              </a:rPr>
              <a:t>. Accessed Jan 12, 2019, 2019.</a:t>
            </a:r>
          </a:p>
          <a:p>
            <a:pPr marL="565150" indent="-514350">
              <a:buClr>
                <a:srgbClr val="002060"/>
              </a:buClr>
              <a:buSzPct val="100000"/>
              <a:buFont typeface="+mj-lt"/>
              <a:buAutoNum type="arabicPeriod" startAt="27"/>
            </a:pPr>
            <a:r>
              <a:rPr lang="en-US" sz="2000" dirty="0" smtClean="0">
                <a:solidFill>
                  <a:srgbClr val="002060"/>
                </a:solidFill>
              </a:rPr>
              <a:t>Foundation </a:t>
            </a:r>
            <a:r>
              <a:rPr lang="en-US" sz="2000" dirty="0">
                <a:solidFill>
                  <a:srgbClr val="002060"/>
                </a:solidFill>
              </a:rPr>
              <a:t>for Critical Thinking. 2017; </a:t>
            </a:r>
            <a:r>
              <a:rPr lang="en-US" sz="2000" u="sng" dirty="0">
                <a:solidFill>
                  <a:srgbClr val="002060"/>
                </a:solidFill>
                <a:hlinkClick r:id="rId3"/>
              </a:rPr>
              <a:t>http://www.criticalthinking.org/</a:t>
            </a:r>
            <a:r>
              <a:rPr lang="en-US" sz="2000" dirty="0">
                <a:solidFill>
                  <a:srgbClr val="002060"/>
                </a:solidFill>
              </a:rPr>
              <a:t>. Accessed Jan 12, 2019, 2019.</a:t>
            </a:r>
          </a:p>
          <a:p>
            <a:pPr marL="565150" indent="-514350">
              <a:buClr>
                <a:srgbClr val="002060"/>
              </a:buClr>
              <a:buSzPct val="100000"/>
              <a:buFont typeface="+mj-lt"/>
              <a:buAutoNum type="arabicPeriod" startAt="27"/>
            </a:pPr>
            <a:r>
              <a:rPr lang="en-US" sz="2000" dirty="0" smtClean="0">
                <a:solidFill>
                  <a:srgbClr val="002060"/>
                </a:solidFill>
              </a:rPr>
              <a:t>Paul </a:t>
            </a:r>
            <a:r>
              <a:rPr lang="en-US" sz="2000" dirty="0">
                <a:solidFill>
                  <a:srgbClr val="002060"/>
                </a:solidFill>
              </a:rPr>
              <a:t>R, Elder L. </a:t>
            </a:r>
            <a:r>
              <a:rPr lang="en-US" sz="2000" i="1" dirty="0">
                <a:solidFill>
                  <a:srgbClr val="002060"/>
                </a:solidFill>
              </a:rPr>
              <a:t>The Miniature Guide to Critical Thinking Concepts and Tools.</a:t>
            </a:r>
            <a:r>
              <a:rPr lang="en-US" sz="2000" dirty="0">
                <a:solidFill>
                  <a:srgbClr val="002060"/>
                </a:solidFill>
              </a:rPr>
              <a:t> Foundation for Critical Thinking Press, 2008; 2008.</a:t>
            </a:r>
          </a:p>
          <a:p>
            <a:pPr marL="565150" indent="-514350">
              <a:buClr>
                <a:srgbClr val="002060"/>
              </a:buClr>
              <a:buSzPct val="100000"/>
              <a:buFont typeface="+mj-lt"/>
              <a:buAutoNum type="arabicPeriod" startAt="27"/>
            </a:pPr>
            <a:r>
              <a:rPr lang="en-US" sz="2000" dirty="0" smtClean="0">
                <a:solidFill>
                  <a:srgbClr val="002060"/>
                </a:solidFill>
              </a:rPr>
              <a:t>ScribeConnect's </a:t>
            </a:r>
            <a:r>
              <a:rPr lang="en-US" sz="2000" dirty="0">
                <a:solidFill>
                  <a:srgbClr val="002060"/>
                </a:solidFill>
              </a:rPr>
              <a:t>1st Annual Leadership Advancement Conference. Rancho Cucamonga, </a:t>
            </a:r>
            <a:r>
              <a:rPr lang="en-US" sz="2000" dirty="0" smtClean="0">
                <a:solidFill>
                  <a:srgbClr val="002060"/>
                </a:solidFill>
              </a:rPr>
              <a:t>CA</a:t>
            </a:r>
            <a:r>
              <a:rPr lang="en-US" sz="2000" dirty="0">
                <a:solidFill>
                  <a:srgbClr val="002060"/>
                </a:solidFill>
              </a:rPr>
              <a:t>.: ScribeConnect, LLC; 2015.</a:t>
            </a:r>
          </a:p>
          <a:p>
            <a:pPr marL="565150" indent="-514350">
              <a:buClr>
                <a:srgbClr val="002060"/>
              </a:buClr>
              <a:buSzPct val="100000"/>
              <a:buFont typeface="+mj-lt"/>
              <a:buAutoNum type="arabicPeriod" startAt="41"/>
            </a:pPr>
            <a:r>
              <a:rPr lang="en-US" sz="2000" dirty="0">
                <a:solidFill>
                  <a:srgbClr val="002060"/>
                </a:solidFill>
              </a:rPr>
              <a:t>ScribeConnect's 4th Annual Leadership Advancement Conference. Idyllwild, CA.: ScribeConnect, LLC; May, 2018.</a:t>
            </a:r>
          </a:p>
          <a:p>
            <a:pPr marL="565150" indent="-514350">
              <a:buClr>
                <a:srgbClr val="002060"/>
              </a:buClr>
              <a:buSzPct val="100000"/>
              <a:buFont typeface="+mj-lt"/>
              <a:buAutoNum type="arabicPeriod" startAt="54"/>
            </a:pPr>
            <a:r>
              <a:rPr lang="en-US" sz="2000" dirty="0" err="1" smtClean="0">
                <a:solidFill>
                  <a:srgbClr val="002060"/>
                </a:solidFill>
              </a:rPr>
              <a:t>Scriven</a:t>
            </a:r>
            <a:r>
              <a:rPr lang="en-US" sz="2000" dirty="0" smtClean="0">
                <a:solidFill>
                  <a:srgbClr val="002060"/>
                </a:solidFill>
              </a:rPr>
              <a:t> </a:t>
            </a:r>
            <a:r>
              <a:rPr lang="en-US" sz="2000" dirty="0">
                <a:solidFill>
                  <a:srgbClr val="002060"/>
                </a:solidFill>
              </a:rPr>
              <a:t>M, Paul R. Proceedings of The Twelfth Annual </a:t>
            </a:r>
            <a:r>
              <a:rPr lang="en-US" sz="2000" dirty="0" err="1">
                <a:solidFill>
                  <a:srgbClr val="002060"/>
                </a:solidFill>
              </a:rPr>
              <a:t>Internationl</a:t>
            </a:r>
            <a:r>
              <a:rPr lang="en-US" sz="2000" dirty="0">
                <a:solidFill>
                  <a:srgbClr val="002060"/>
                </a:solidFill>
              </a:rPr>
              <a:t> Conference on Critical Thinking and Educational Reform. Paper presented at: </a:t>
            </a:r>
            <a:r>
              <a:rPr lang="en-US" sz="2000" dirty="0" err="1">
                <a:solidFill>
                  <a:srgbClr val="002060"/>
                </a:solidFill>
              </a:rPr>
              <a:t>Internationl</a:t>
            </a:r>
            <a:r>
              <a:rPr lang="en-US" sz="2000" dirty="0">
                <a:solidFill>
                  <a:srgbClr val="002060"/>
                </a:solidFill>
              </a:rPr>
              <a:t> Conference on Critical Thinking and Educational Reform1987; Rohnert Park, CA</a:t>
            </a:r>
            <a:r>
              <a:rPr lang="en-US" sz="2000" dirty="0" smtClean="0">
                <a:solidFill>
                  <a:srgbClr val="002060"/>
                </a:solidFill>
              </a:rPr>
              <a:t>.</a:t>
            </a:r>
            <a:endParaRPr lang="en-US" sz="2000" dirty="0">
              <a:solidFill>
                <a:srgbClr val="002060"/>
              </a:solidFill>
            </a:endParaRPr>
          </a:p>
        </p:txBody>
      </p:sp>
      <p:sp>
        <p:nvSpPr>
          <p:cNvPr id="6" name="Title 1"/>
          <p:cNvSpPr>
            <a:spLocks noGrp="1"/>
          </p:cNvSpPr>
          <p:nvPr>
            <p:ph type="title"/>
          </p:nvPr>
        </p:nvSpPr>
        <p:spPr>
          <a:xfrm>
            <a:off x="446567" y="365125"/>
            <a:ext cx="11355573" cy="1325563"/>
          </a:xfrm>
        </p:spPr>
        <p:txBody>
          <a:bodyPr/>
          <a:lstStyle/>
          <a:p>
            <a:r>
              <a:rPr lang="en-US" dirty="0" smtClean="0">
                <a:solidFill>
                  <a:schemeClr val="bg1"/>
                </a:solidFill>
                <a:latin typeface="+mn-lt"/>
              </a:rPr>
              <a:t>References:</a:t>
            </a:r>
            <a:endParaRPr lang="en-US" sz="3600" dirty="0">
              <a:solidFill>
                <a:schemeClr val="bg1"/>
              </a:solidFill>
              <a:latin typeface="+mn-lt"/>
            </a:endParaRPr>
          </a:p>
        </p:txBody>
      </p:sp>
      <p:sp>
        <p:nvSpPr>
          <p:cNvPr id="8" name="Rectangle 7"/>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059029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latin typeface="+mn-lt"/>
              </a:rPr>
              <a:t>Clinical Scribe Role Overview</a:t>
            </a:r>
            <a:endParaRPr lang="en-US" dirty="0">
              <a:solidFill>
                <a:schemeClr val="bg1"/>
              </a:solidFill>
              <a:latin typeface="+mn-lt"/>
            </a:endParaRPr>
          </a:p>
        </p:txBody>
      </p:sp>
      <p:sp>
        <p:nvSpPr>
          <p:cNvPr id="3" name="Content Placeholder 2"/>
          <p:cNvSpPr>
            <a:spLocks noGrp="1"/>
          </p:cNvSpPr>
          <p:nvPr>
            <p:ph sz="half" idx="1"/>
          </p:nvPr>
        </p:nvSpPr>
        <p:spPr>
          <a:xfrm>
            <a:off x="838200" y="1803071"/>
            <a:ext cx="10515600" cy="4351338"/>
          </a:xfrm>
        </p:spPr>
        <p:txBody>
          <a:bodyPr/>
          <a:lstStyle/>
          <a:p>
            <a:pPr marL="0" indent="0">
              <a:lnSpc>
                <a:spcPct val="150000"/>
              </a:lnSpc>
              <a:buNone/>
            </a:pPr>
            <a:r>
              <a:rPr lang="en-US" b="1" u="sng" dirty="0" smtClean="0">
                <a:solidFill>
                  <a:srgbClr val="002060"/>
                </a:solidFill>
              </a:rPr>
              <a:t>Clinical Scribes:</a:t>
            </a:r>
            <a:r>
              <a:rPr lang="en-US" dirty="0" smtClean="0">
                <a:solidFill>
                  <a:srgbClr val="002060"/>
                </a:solidFill>
              </a:rPr>
              <a:t> </a:t>
            </a:r>
            <a:r>
              <a:rPr lang="en-US" i="1" dirty="0" smtClean="0">
                <a:solidFill>
                  <a:srgbClr val="002060"/>
                </a:solidFill>
              </a:rPr>
              <a:t>“Unlicensed-, certified-, or licensed individuals who provide documentation assistance to physicians or other licensed independent practitioners, consistent with the roles and responsibilities defined in the scribe job description, and within the scope of the scribe’s certification or licensure” </a:t>
            </a:r>
            <a:r>
              <a:rPr lang="mr-IN" dirty="0" smtClean="0">
                <a:solidFill>
                  <a:srgbClr val="002060"/>
                </a:solidFill>
              </a:rPr>
              <a:t>–</a:t>
            </a:r>
            <a:r>
              <a:rPr lang="en-US" dirty="0" smtClean="0">
                <a:solidFill>
                  <a:srgbClr val="002060"/>
                </a:solidFill>
              </a:rPr>
              <a:t> Joint Commission, 2018</a:t>
            </a:r>
            <a:r>
              <a:rPr lang="en-US" i="1" baseline="30000" dirty="0" smtClean="0">
                <a:solidFill>
                  <a:srgbClr val="002060"/>
                </a:solidFill>
              </a:rPr>
              <a:t>151</a:t>
            </a:r>
          </a:p>
          <a:p>
            <a:pPr marL="0" indent="0">
              <a:lnSpc>
                <a:spcPct val="150000"/>
              </a:lnSpc>
              <a:buNone/>
            </a:pPr>
            <a:endParaRPr lang="en-US" sz="1400" dirty="0">
              <a:solidFill>
                <a:srgbClr val="002060"/>
              </a:solidFill>
            </a:endParaRPr>
          </a:p>
          <a:p>
            <a:pPr indent="-457200">
              <a:lnSpc>
                <a:spcPct val="150000"/>
              </a:lnSpc>
              <a:buFont typeface="Wingdings" charset="2"/>
              <a:buChar char="Ø"/>
            </a:pPr>
            <a:r>
              <a:rPr lang="en-US" dirty="0" smtClean="0">
                <a:solidFill>
                  <a:srgbClr val="002060"/>
                </a:solidFill>
              </a:rPr>
              <a:t>May include MAs, CNAs, RNs who work for MDs, PAs, LNPs</a:t>
            </a:r>
            <a:endParaRPr lang="en-US" dirty="0">
              <a:solidFill>
                <a:srgbClr val="002060"/>
              </a:solidFill>
            </a:endParaRP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012631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46567" y="365125"/>
            <a:ext cx="11355573" cy="1325563"/>
          </a:xfrm>
        </p:spPr>
        <p:txBody>
          <a:bodyPr/>
          <a:lstStyle/>
          <a:p>
            <a:r>
              <a:rPr lang="en-US" dirty="0" smtClean="0">
                <a:solidFill>
                  <a:schemeClr val="bg1"/>
                </a:solidFill>
                <a:latin typeface="+mn-lt"/>
              </a:rPr>
              <a:t>References:</a:t>
            </a:r>
            <a:endParaRPr lang="en-US" sz="3600" dirty="0">
              <a:solidFill>
                <a:schemeClr val="bg1"/>
              </a:solidFill>
              <a:latin typeface="+mn-lt"/>
            </a:endParaRPr>
          </a:p>
        </p:txBody>
      </p:sp>
      <p:sp>
        <p:nvSpPr>
          <p:cNvPr id="8" name="Rectangle 7"/>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2"/>
          <p:cNvSpPr>
            <a:spLocks noGrp="1"/>
          </p:cNvSpPr>
          <p:nvPr>
            <p:ph sz="half" idx="1"/>
          </p:nvPr>
        </p:nvSpPr>
        <p:spPr>
          <a:xfrm>
            <a:off x="660044" y="1573842"/>
            <a:ext cx="10544297" cy="4889685"/>
          </a:xfrm>
        </p:spPr>
        <p:txBody>
          <a:bodyPr>
            <a:noAutofit/>
          </a:bodyPr>
          <a:lstStyle/>
          <a:p>
            <a:pPr marL="565150" indent="-514350">
              <a:buClr>
                <a:srgbClr val="002060"/>
              </a:buClr>
              <a:buSzPct val="100000"/>
              <a:buFont typeface="+mj-lt"/>
              <a:buAutoNum type="arabicPeriod" startAt="60"/>
            </a:pPr>
            <a:r>
              <a:rPr lang="en-US" sz="2000" dirty="0" err="1" smtClean="0">
                <a:solidFill>
                  <a:srgbClr val="002060"/>
                </a:solidFill>
              </a:rPr>
              <a:t>CMS.gov</a:t>
            </a:r>
            <a:r>
              <a:rPr lang="en-US" sz="2000" dirty="0">
                <a:solidFill>
                  <a:srgbClr val="002060"/>
                </a:solidFill>
              </a:rPr>
              <a:t>. MIPS Quality Measures Requirements. </a:t>
            </a:r>
            <a:r>
              <a:rPr lang="en-US" sz="2000" i="1" dirty="0">
                <a:solidFill>
                  <a:srgbClr val="002060"/>
                </a:solidFill>
              </a:rPr>
              <a:t>Quality Payment Program (QPP) Website</a:t>
            </a:r>
            <a:r>
              <a:rPr lang="en-US" sz="2000" dirty="0">
                <a:solidFill>
                  <a:srgbClr val="002060"/>
                </a:solidFill>
              </a:rPr>
              <a:t> 2019; </a:t>
            </a:r>
            <a:r>
              <a:rPr lang="en-US" sz="2000" u="sng" dirty="0">
                <a:solidFill>
                  <a:srgbClr val="002060"/>
                </a:solidFill>
                <a:hlinkClick r:id="rId2"/>
              </a:rPr>
              <a:t>https://qpp.cms.gov/mips/quality-measures?py=2019</a:t>
            </a:r>
            <a:r>
              <a:rPr lang="en-US" sz="2000" dirty="0">
                <a:solidFill>
                  <a:srgbClr val="002060"/>
                </a:solidFill>
              </a:rPr>
              <a:t>. Accessed Jan 17, 2019, 2019.</a:t>
            </a:r>
          </a:p>
          <a:p>
            <a:pPr marL="565150" indent="-514350">
              <a:buClr>
                <a:srgbClr val="002060"/>
              </a:buClr>
              <a:buSzPct val="100000"/>
              <a:buFont typeface="+mj-lt"/>
              <a:buAutoNum type="arabicPeriod" startAt="67"/>
            </a:pPr>
            <a:r>
              <a:rPr lang="en-US" sz="2000" dirty="0" smtClean="0">
                <a:solidFill>
                  <a:srgbClr val="002060"/>
                </a:solidFill>
              </a:rPr>
              <a:t>ScribeConnect </a:t>
            </a:r>
            <a:r>
              <a:rPr lang="en-US" sz="2000" dirty="0">
                <a:solidFill>
                  <a:srgbClr val="002060"/>
                </a:solidFill>
              </a:rPr>
              <a:t>L. </a:t>
            </a:r>
            <a:r>
              <a:rPr lang="en-US" sz="2000" i="1" dirty="0">
                <a:solidFill>
                  <a:srgbClr val="002060"/>
                </a:solidFill>
              </a:rPr>
              <a:t>ScribeConnect's Scribe Training Course (STC) Manual, 4th Edition.</a:t>
            </a:r>
            <a:r>
              <a:rPr lang="en-US" sz="2000" dirty="0">
                <a:solidFill>
                  <a:srgbClr val="002060"/>
                </a:solidFill>
              </a:rPr>
              <a:t> 4 ed2014.</a:t>
            </a:r>
          </a:p>
          <a:p>
            <a:pPr marL="565150" indent="-514350">
              <a:buClr>
                <a:srgbClr val="002060"/>
              </a:buClr>
              <a:buSzPct val="100000"/>
              <a:buFont typeface="+mj-lt"/>
              <a:buAutoNum type="arabicPeriod" startAt="128"/>
            </a:pPr>
            <a:r>
              <a:rPr lang="en-US" sz="2000" dirty="0" smtClean="0">
                <a:solidFill>
                  <a:srgbClr val="002060"/>
                </a:solidFill>
              </a:rPr>
              <a:t>ScribeConnect </a:t>
            </a:r>
            <a:r>
              <a:rPr lang="en-US" sz="2000" dirty="0">
                <a:solidFill>
                  <a:srgbClr val="002060"/>
                </a:solidFill>
              </a:rPr>
              <a:t>L. ScribeConnect Mission. 2019; </a:t>
            </a:r>
            <a:r>
              <a:rPr lang="en-US" sz="2000" u="sng" dirty="0">
                <a:solidFill>
                  <a:srgbClr val="002060"/>
                </a:solidFill>
                <a:hlinkClick r:id="rId3"/>
              </a:rPr>
              <a:t>http://www.scribeconnect.com/about/our-mission/</a:t>
            </a:r>
            <a:r>
              <a:rPr lang="en-US" sz="2000" dirty="0">
                <a:solidFill>
                  <a:srgbClr val="002060"/>
                </a:solidFill>
              </a:rPr>
              <a:t>. Accessed Jan 11, 2019, </a:t>
            </a:r>
            <a:r>
              <a:rPr lang="en-US" sz="2000" dirty="0" smtClean="0">
                <a:solidFill>
                  <a:srgbClr val="002060"/>
                </a:solidFill>
              </a:rPr>
              <a:t>2019.</a:t>
            </a:r>
          </a:p>
          <a:p>
            <a:pPr marL="565150" indent="-514350">
              <a:buClr>
                <a:srgbClr val="002060"/>
              </a:buClr>
              <a:buSzPct val="100000"/>
              <a:buFont typeface="+mj-lt"/>
              <a:buAutoNum type="arabicPeriod" startAt="128"/>
            </a:pPr>
            <a:r>
              <a:rPr lang="en-US" sz="2000" dirty="0" smtClean="0">
                <a:solidFill>
                  <a:srgbClr val="002060"/>
                </a:solidFill>
              </a:rPr>
              <a:t>Martel </a:t>
            </a:r>
            <a:r>
              <a:rPr lang="en-US" sz="2000" dirty="0">
                <a:solidFill>
                  <a:srgbClr val="002060"/>
                </a:solidFill>
              </a:rPr>
              <a:t>ML, </a:t>
            </a:r>
            <a:r>
              <a:rPr lang="en-US" sz="2000" dirty="0" err="1">
                <a:solidFill>
                  <a:srgbClr val="002060"/>
                </a:solidFill>
              </a:rPr>
              <a:t>Imdieke</a:t>
            </a:r>
            <a:r>
              <a:rPr lang="en-US" sz="2000" dirty="0">
                <a:solidFill>
                  <a:srgbClr val="002060"/>
                </a:solidFill>
              </a:rPr>
              <a:t> BH, Holm KM, et al. Developing a Medical Scribe Program at an Academic Hospital: The Hennepin County Medical Center Experience. </a:t>
            </a:r>
            <a:r>
              <a:rPr lang="en-US" sz="2000" i="1" dirty="0">
                <a:solidFill>
                  <a:srgbClr val="002060"/>
                </a:solidFill>
              </a:rPr>
              <a:t>Joint Commission journal on quality and patient safety / Joint Commission Resources. </a:t>
            </a:r>
            <a:r>
              <a:rPr lang="en-US" sz="2000" dirty="0">
                <a:solidFill>
                  <a:srgbClr val="002060"/>
                </a:solidFill>
              </a:rPr>
              <a:t>2018;44(5):</a:t>
            </a:r>
            <a:r>
              <a:rPr lang="en-US" sz="2000" dirty="0" smtClean="0">
                <a:solidFill>
                  <a:srgbClr val="002060"/>
                </a:solidFill>
              </a:rPr>
              <a:t>238-249.</a:t>
            </a:r>
          </a:p>
          <a:p>
            <a:pPr marL="565150" indent="-514350">
              <a:buClr>
                <a:srgbClr val="002060"/>
              </a:buClr>
              <a:buSzPct val="100000"/>
              <a:buFont typeface="+mj-lt"/>
              <a:buAutoNum type="arabicPeriod" startAt="128"/>
            </a:pPr>
            <a:r>
              <a:rPr lang="en-US" sz="2000" dirty="0" smtClean="0">
                <a:solidFill>
                  <a:srgbClr val="002060"/>
                </a:solidFill>
              </a:rPr>
              <a:t>Yan </a:t>
            </a:r>
            <a:r>
              <a:rPr lang="en-US" sz="2000" dirty="0">
                <a:solidFill>
                  <a:srgbClr val="002060"/>
                </a:solidFill>
              </a:rPr>
              <a:t>C, Rose S, Rothberg MB, Mercer MB, Goodman K, </a:t>
            </a:r>
            <a:r>
              <a:rPr lang="en-US" sz="2000" dirty="0" err="1">
                <a:solidFill>
                  <a:srgbClr val="002060"/>
                </a:solidFill>
              </a:rPr>
              <a:t>Misra</a:t>
            </a:r>
            <a:r>
              <a:rPr lang="en-US" sz="2000" dirty="0">
                <a:solidFill>
                  <a:srgbClr val="002060"/>
                </a:solidFill>
              </a:rPr>
              <a:t>-Hebert AD. Physician, Scribe, and Patient Perspectives on Clinical Scribes in Primary Care. </a:t>
            </a:r>
            <a:r>
              <a:rPr lang="en-US" sz="2000" i="1" dirty="0">
                <a:solidFill>
                  <a:srgbClr val="002060"/>
                </a:solidFill>
              </a:rPr>
              <a:t>J Gen Intern Med. </a:t>
            </a:r>
            <a:r>
              <a:rPr lang="en-US" sz="2000" dirty="0">
                <a:solidFill>
                  <a:srgbClr val="002060"/>
                </a:solidFill>
              </a:rPr>
              <a:t>2016;31(9):</a:t>
            </a:r>
            <a:r>
              <a:rPr lang="en-US" sz="2000" dirty="0" smtClean="0">
                <a:solidFill>
                  <a:srgbClr val="002060"/>
                </a:solidFill>
              </a:rPr>
              <a:t>990-995.</a:t>
            </a:r>
          </a:p>
          <a:p>
            <a:pPr marL="565150" indent="-514350">
              <a:buClr>
                <a:srgbClr val="002060"/>
              </a:buClr>
              <a:buSzPct val="100000"/>
              <a:buFont typeface="+mj-lt"/>
              <a:buAutoNum type="arabicPeriod" startAt="128"/>
            </a:pPr>
            <a:r>
              <a:rPr lang="en-US" sz="2000" dirty="0" smtClean="0">
                <a:solidFill>
                  <a:srgbClr val="002060"/>
                </a:solidFill>
              </a:rPr>
              <a:t>Chapman </a:t>
            </a:r>
            <a:r>
              <a:rPr lang="en-US" sz="2000" dirty="0">
                <a:solidFill>
                  <a:srgbClr val="002060"/>
                </a:solidFill>
              </a:rPr>
              <a:t>SA, </a:t>
            </a:r>
            <a:r>
              <a:rPr lang="en-US" sz="2000" dirty="0" err="1">
                <a:solidFill>
                  <a:srgbClr val="002060"/>
                </a:solidFill>
              </a:rPr>
              <a:t>Blash</a:t>
            </a:r>
            <a:r>
              <a:rPr lang="en-US" sz="2000" dirty="0">
                <a:solidFill>
                  <a:srgbClr val="002060"/>
                </a:solidFill>
              </a:rPr>
              <a:t> LK. New Roles for Medical Assistants in Innovative Primary Care Practices. </a:t>
            </a:r>
            <a:r>
              <a:rPr lang="en-US" sz="2000" i="1" dirty="0">
                <a:solidFill>
                  <a:srgbClr val="002060"/>
                </a:solidFill>
              </a:rPr>
              <a:t>Health services research. </a:t>
            </a:r>
            <a:r>
              <a:rPr lang="en-US" sz="2000" dirty="0">
                <a:solidFill>
                  <a:srgbClr val="002060"/>
                </a:solidFill>
              </a:rPr>
              <a:t>2017;52 </a:t>
            </a:r>
            <a:r>
              <a:rPr lang="en-US" sz="2000" dirty="0" err="1">
                <a:solidFill>
                  <a:srgbClr val="002060"/>
                </a:solidFill>
              </a:rPr>
              <a:t>Suppl</a:t>
            </a:r>
            <a:r>
              <a:rPr lang="en-US" sz="2000" dirty="0">
                <a:solidFill>
                  <a:srgbClr val="002060"/>
                </a:solidFill>
              </a:rPr>
              <a:t> 1:383-406.</a:t>
            </a:r>
          </a:p>
          <a:p>
            <a:pPr marL="565150" indent="-514350">
              <a:buClr>
                <a:srgbClr val="002060"/>
              </a:buClr>
              <a:buSzPct val="100000"/>
              <a:buFont typeface="+mj-lt"/>
              <a:buAutoNum type="arabicPeriod" startAt="128"/>
            </a:pPr>
            <a:r>
              <a:rPr lang="en-US" sz="2000" dirty="0">
                <a:solidFill>
                  <a:srgbClr val="002060"/>
                </a:solidFill>
              </a:rPr>
              <a:t>Earls ST, </a:t>
            </a:r>
            <a:r>
              <a:rPr lang="en-US" sz="2000" dirty="0" err="1">
                <a:solidFill>
                  <a:srgbClr val="002060"/>
                </a:solidFill>
              </a:rPr>
              <a:t>Savageau</a:t>
            </a:r>
            <a:r>
              <a:rPr lang="en-US" sz="2000" dirty="0">
                <a:solidFill>
                  <a:srgbClr val="002060"/>
                </a:solidFill>
              </a:rPr>
              <a:t> JA, Begley S, Saver BG, Sullivan K, </a:t>
            </a:r>
            <a:r>
              <a:rPr lang="en-US" sz="2000" dirty="0" err="1">
                <a:solidFill>
                  <a:srgbClr val="002060"/>
                </a:solidFill>
              </a:rPr>
              <a:t>Chuman</a:t>
            </a:r>
            <a:r>
              <a:rPr lang="en-US" sz="2000" dirty="0">
                <a:solidFill>
                  <a:srgbClr val="002060"/>
                </a:solidFill>
              </a:rPr>
              <a:t> A. Can scribes boost FPs' efficiency and job satisfaction? </a:t>
            </a:r>
            <a:r>
              <a:rPr lang="en-US" sz="2000" i="1" dirty="0">
                <a:solidFill>
                  <a:srgbClr val="002060"/>
                </a:solidFill>
              </a:rPr>
              <a:t>The Journal of family practice. </a:t>
            </a:r>
            <a:r>
              <a:rPr lang="en-US" sz="2000" dirty="0">
                <a:solidFill>
                  <a:srgbClr val="002060"/>
                </a:solidFill>
              </a:rPr>
              <a:t>2017;66(4):206-214.</a:t>
            </a:r>
          </a:p>
          <a:p>
            <a:pPr marL="565150" indent="-514350">
              <a:buClr>
                <a:srgbClr val="002060"/>
              </a:buClr>
              <a:buSzPct val="100000"/>
              <a:buFont typeface="+mj-lt"/>
              <a:buAutoNum type="arabicPeriod" startAt="128"/>
            </a:pPr>
            <a:endParaRPr lang="en-US" sz="2000" dirty="0">
              <a:solidFill>
                <a:srgbClr val="002060"/>
              </a:solidFill>
            </a:endParaRPr>
          </a:p>
        </p:txBody>
      </p:sp>
    </p:spTree>
    <p:extLst>
      <p:ext uri="{BB962C8B-B14F-4D97-AF65-F5344CB8AC3E}">
        <p14:creationId xmlns:p14="http://schemas.microsoft.com/office/powerpoint/2010/main" val="10422110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660044" y="1573842"/>
            <a:ext cx="10544297" cy="4889685"/>
          </a:xfrm>
        </p:spPr>
        <p:txBody>
          <a:bodyPr>
            <a:noAutofit/>
          </a:bodyPr>
          <a:lstStyle/>
          <a:p>
            <a:pPr marL="565150" indent="-514350">
              <a:buClr>
                <a:srgbClr val="002060"/>
              </a:buClr>
              <a:buSzPct val="100000"/>
              <a:buFont typeface="+mj-lt"/>
              <a:buAutoNum type="arabicPeriod" startAt="133"/>
            </a:pPr>
            <a:r>
              <a:rPr lang="en-US" sz="2000" dirty="0" err="1" smtClean="0">
                <a:solidFill>
                  <a:srgbClr val="002060"/>
                </a:solidFill>
              </a:rPr>
              <a:t>Gidwani</a:t>
            </a:r>
            <a:r>
              <a:rPr lang="en-US" sz="2000" dirty="0" smtClean="0">
                <a:solidFill>
                  <a:srgbClr val="002060"/>
                </a:solidFill>
              </a:rPr>
              <a:t> </a:t>
            </a:r>
            <a:r>
              <a:rPr lang="en-US" sz="2000" dirty="0">
                <a:solidFill>
                  <a:srgbClr val="002060"/>
                </a:solidFill>
              </a:rPr>
              <a:t>R, Nguyen C, </a:t>
            </a:r>
            <a:r>
              <a:rPr lang="en-US" sz="2000" dirty="0" err="1">
                <a:solidFill>
                  <a:srgbClr val="002060"/>
                </a:solidFill>
              </a:rPr>
              <a:t>Kofoed</a:t>
            </a:r>
            <a:r>
              <a:rPr lang="en-US" sz="2000" dirty="0">
                <a:solidFill>
                  <a:srgbClr val="002060"/>
                </a:solidFill>
              </a:rPr>
              <a:t> A, et al. Impact of Scribes on Physician Satisfaction, Patient Satisfaction, and Charting Efficiency: A Randomized Controlled Trial. </a:t>
            </a:r>
            <a:r>
              <a:rPr lang="en-US" sz="2000" i="1" dirty="0">
                <a:solidFill>
                  <a:srgbClr val="002060"/>
                </a:solidFill>
              </a:rPr>
              <a:t>Annals of family medicine. </a:t>
            </a:r>
            <a:r>
              <a:rPr lang="en-US" sz="2000" dirty="0">
                <a:solidFill>
                  <a:srgbClr val="002060"/>
                </a:solidFill>
              </a:rPr>
              <a:t>2017;15(5):</a:t>
            </a:r>
            <a:r>
              <a:rPr lang="en-US" sz="2000" dirty="0" smtClean="0">
                <a:solidFill>
                  <a:srgbClr val="002060"/>
                </a:solidFill>
              </a:rPr>
              <a:t>427-433.</a:t>
            </a:r>
          </a:p>
          <a:p>
            <a:pPr marL="565150" indent="-514350">
              <a:buClr>
                <a:srgbClr val="002060"/>
              </a:buClr>
              <a:buSzPct val="100000"/>
              <a:buFont typeface="+mj-lt"/>
              <a:buAutoNum type="arabicPeriod" startAt="133"/>
            </a:pPr>
            <a:r>
              <a:rPr lang="en-US" sz="2000" dirty="0" smtClean="0">
                <a:solidFill>
                  <a:srgbClr val="002060"/>
                </a:solidFill>
              </a:rPr>
              <a:t>Mishra </a:t>
            </a:r>
            <a:r>
              <a:rPr lang="en-US" sz="2000" dirty="0">
                <a:solidFill>
                  <a:srgbClr val="002060"/>
                </a:solidFill>
              </a:rPr>
              <a:t>P, Kiang JC, Grant RW. Association of Medical Scribes in Primary Care With Physician Workflow and Patient Experience. </a:t>
            </a:r>
            <a:r>
              <a:rPr lang="en-US" sz="2000" i="1" dirty="0">
                <a:solidFill>
                  <a:srgbClr val="002060"/>
                </a:solidFill>
              </a:rPr>
              <a:t>JAMA internal medicine. </a:t>
            </a:r>
            <a:r>
              <a:rPr lang="en-US" sz="2000" dirty="0">
                <a:solidFill>
                  <a:srgbClr val="002060"/>
                </a:solidFill>
              </a:rPr>
              <a:t>2018;178(11):</a:t>
            </a:r>
            <a:r>
              <a:rPr lang="en-US" sz="2000" dirty="0" smtClean="0">
                <a:solidFill>
                  <a:srgbClr val="002060"/>
                </a:solidFill>
              </a:rPr>
              <a:t>1467-1472.</a:t>
            </a:r>
          </a:p>
          <a:p>
            <a:pPr marL="565150" indent="-514350">
              <a:buClr>
                <a:srgbClr val="002060"/>
              </a:buClr>
              <a:buSzPct val="100000"/>
              <a:buFont typeface="+mj-lt"/>
              <a:buAutoNum type="arabicPeriod" startAt="133"/>
            </a:pPr>
            <a:r>
              <a:rPr lang="en-US" sz="2000" dirty="0" err="1" smtClean="0">
                <a:solidFill>
                  <a:srgbClr val="002060"/>
                </a:solidFill>
              </a:rPr>
              <a:t>Misra</a:t>
            </a:r>
            <a:r>
              <a:rPr lang="en-US" sz="2000" dirty="0" smtClean="0">
                <a:solidFill>
                  <a:srgbClr val="002060"/>
                </a:solidFill>
              </a:rPr>
              <a:t>-Hebert </a:t>
            </a:r>
            <a:r>
              <a:rPr lang="en-US" sz="2000" dirty="0">
                <a:solidFill>
                  <a:srgbClr val="002060"/>
                </a:solidFill>
              </a:rPr>
              <a:t>AD, Amah L, </a:t>
            </a:r>
            <a:r>
              <a:rPr lang="en-US" sz="2000" dirty="0" err="1">
                <a:solidFill>
                  <a:srgbClr val="002060"/>
                </a:solidFill>
              </a:rPr>
              <a:t>Rabovsky</a:t>
            </a:r>
            <a:r>
              <a:rPr lang="en-US" sz="2000" dirty="0">
                <a:solidFill>
                  <a:srgbClr val="002060"/>
                </a:solidFill>
              </a:rPr>
              <a:t> A, et al. Medical scribes: How do their notes stack up? </a:t>
            </a:r>
            <a:r>
              <a:rPr lang="en-US" sz="2000" i="1" dirty="0">
                <a:solidFill>
                  <a:srgbClr val="002060"/>
                </a:solidFill>
              </a:rPr>
              <a:t>The Journal of family practice. </a:t>
            </a:r>
            <a:r>
              <a:rPr lang="en-US" sz="2000" dirty="0">
                <a:solidFill>
                  <a:srgbClr val="002060"/>
                </a:solidFill>
              </a:rPr>
              <a:t>2016;65(3):</a:t>
            </a:r>
            <a:r>
              <a:rPr lang="en-US" sz="2000" dirty="0" smtClean="0">
                <a:solidFill>
                  <a:srgbClr val="002060"/>
                </a:solidFill>
              </a:rPr>
              <a:t>155-159.</a:t>
            </a:r>
          </a:p>
          <a:p>
            <a:pPr marL="565150" indent="-514350">
              <a:buClr>
                <a:srgbClr val="002060"/>
              </a:buClr>
              <a:buSzPct val="100000"/>
              <a:buFont typeface="+mj-lt"/>
              <a:buAutoNum type="arabicPeriod" startAt="133"/>
            </a:pPr>
            <a:r>
              <a:rPr lang="en-US" sz="2000" dirty="0" smtClean="0">
                <a:solidFill>
                  <a:srgbClr val="002060"/>
                </a:solidFill>
              </a:rPr>
              <a:t>Sattler </a:t>
            </a:r>
            <a:r>
              <a:rPr lang="en-US" sz="2000" dirty="0">
                <a:solidFill>
                  <a:srgbClr val="002060"/>
                </a:solidFill>
              </a:rPr>
              <a:t>A, </a:t>
            </a:r>
            <a:r>
              <a:rPr lang="en-US" sz="2000" dirty="0" err="1">
                <a:solidFill>
                  <a:srgbClr val="002060"/>
                </a:solidFill>
              </a:rPr>
              <a:t>Rydel</a:t>
            </a:r>
            <a:r>
              <a:rPr lang="en-US" sz="2000" dirty="0">
                <a:solidFill>
                  <a:srgbClr val="002060"/>
                </a:solidFill>
              </a:rPr>
              <a:t> T, Nguyen C, Lin S. One Year of Family Physicians' Observations on Working with Medical Scribes. </a:t>
            </a:r>
            <a:r>
              <a:rPr lang="en-US" sz="2000" i="1" dirty="0">
                <a:solidFill>
                  <a:srgbClr val="002060"/>
                </a:solidFill>
              </a:rPr>
              <a:t>J Am Board Fam Med. </a:t>
            </a:r>
            <a:r>
              <a:rPr lang="en-US" sz="2000" dirty="0">
                <a:solidFill>
                  <a:srgbClr val="002060"/>
                </a:solidFill>
              </a:rPr>
              <a:t>2018;31(1):</a:t>
            </a:r>
            <a:r>
              <a:rPr lang="en-US" sz="2000" dirty="0" smtClean="0">
                <a:solidFill>
                  <a:srgbClr val="002060"/>
                </a:solidFill>
              </a:rPr>
              <a:t>49-56.</a:t>
            </a:r>
          </a:p>
          <a:p>
            <a:pPr marL="565150" indent="-514350">
              <a:buClr>
                <a:srgbClr val="002060"/>
              </a:buClr>
              <a:buSzPct val="100000"/>
              <a:buFont typeface="+mj-lt"/>
              <a:buAutoNum type="arabicPeriod" startAt="133"/>
            </a:pPr>
            <a:r>
              <a:rPr lang="en-US" sz="2000" dirty="0" smtClean="0">
                <a:solidFill>
                  <a:srgbClr val="002060"/>
                </a:solidFill>
              </a:rPr>
              <a:t>Shuaib </a:t>
            </a:r>
            <a:r>
              <a:rPr lang="en-US" sz="2000" dirty="0">
                <a:solidFill>
                  <a:srgbClr val="002060"/>
                </a:solidFill>
              </a:rPr>
              <a:t>W, </a:t>
            </a:r>
            <a:r>
              <a:rPr lang="en-US" sz="2000" dirty="0" err="1">
                <a:solidFill>
                  <a:srgbClr val="002060"/>
                </a:solidFill>
              </a:rPr>
              <a:t>Hilmi</a:t>
            </a:r>
            <a:r>
              <a:rPr lang="en-US" sz="2000" dirty="0">
                <a:solidFill>
                  <a:srgbClr val="002060"/>
                </a:solidFill>
              </a:rPr>
              <a:t> J, Caballero J, et al. Impact of a scribe program on patient throughput, physician productivity, and patient satisfaction in a community-based emergency department. </a:t>
            </a:r>
            <a:r>
              <a:rPr lang="en-US" sz="2000" i="1" dirty="0">
                <a:solidFill>
                  <a:srgbClr val="002060"/>
                </a:solidFill>
              </a:rPr>
              <a:t>Health informatics journal. </a:t>
            </a:r>
            <a:r>
              <a:rPr lang="en-US" sz="2000" dirty="0" smtClean="0">
                <a:solidFill>
                  <a:srgbClr val="002060"/>
                </a:solidFill>
              </a:rPr>
              <a:t>2017:1460458217704255.</a:t>
            </a:r>
          </a:p>
          <a:p>
            <a:pPr marL="565150" indent="-514350">
              <a:buClr>
                <a:srgbClr val="002060"/>
              </a:buClr>
              <a:buSzPct val="100000"/>
              <a:buFont typeface="+mj-lt"/>
              <a:buAutoNum type="arabicPeriod" startAt="133"/>
            </a:pPr>
            <a:r>
              <a:rPr lang="en-US" sz="2000" dirty="0" err="1" smtClean="0">
                <a:solidFill>
                  <a:srgbClr val="002060"/>
                </a:solidFill>
              </a:rPr>
              <a:t>Sinsky</a:t>
            </a:r>
            <a:r>
              <a:rPr lang="en-US" sz="2000" dirty="0" smtClean="0">
                <a:solidFill>
                  <a:srgbClr val="002060"/>
                </a:solidFill>
              </a:rPr>
              <a:t> </a:t>
            </a:r>
            <a:r>
              <a:rPr lang="en-US" sz="2000" dirty="0">
                <a:solidFill>
                  <a:srgbClr val="002060"/>
                </a:solidFill>
              </a:rPr>
              <a:t>C, </a:t>
            </a:r>
            <a:r>
              <a:rPr lang="en-US" sz="2000" dirty="0" err="1">
                <a:solidFill>
                  <a:srgbClr val="002060"/>
                </a:solidFill>
              </a:rPr>
              <a:t>Colligan</a:t>
            </a:r>
            <a:r>
              <a:rPr lang="en-US" sz="2000" dirty="0">
                <a:solidFill>
                  <a:srgbClr val="002060"/>
                </a:solidFill>
              </a:rPr>
              <a:t> L, Li L, et al. Allocation of Physician Time in Ambulatory Practice: A Time and Motion Study in 4 Specialties. </a:t>
            </a:r>
            <a:r>
              <a:rPr lang="en-US" sz="2000" i="1" dirty="0">
                <a:solidFill>
                  <a:srgbClr val="002060"/>
                </a:solidFill>
              </a:rPr>
              <a:t>Annals of internal medicine. </a:t>
            </a:r>
            <a:r>
              <a:rPr lang="en-US" sz="2000" dirty="0">
                <a:solidFill>
                  <a:srgbClr val="002060"/>
                </a:solidFill>
              </a:rPr>
              <a:t>2016;165(11):753-760</a:t>
            </a:r>
            <a:r>
              <a:rPr lang="en-US" sz="2000" dirty="0" smtClean="0">
                <a:solidFill>
                  <a:srgbClr val="002060"/>
                </a:solidFill>
              </a:rPr>
              <a:t>.</a:t>
            </a:r>
            <a:endParaRPr lang="en-US" sz="2000" dirty="0">
              <a:solidFill>
                <a:srgbClr val="002060"/>
              </a:solidFill>
            </a:endParaRPr>
          </a:p>
        </p:txBody>
      </p:sp>
      <p:sp>
        <p:nvSpPr>
          <p:cNvPr id="6" name="Title 1"/>
          <p:cNvSpPr>
            <a:spLocks noGrp="1"/>
          </p:cNvSpPr>
          <p:nvPr>
            <p:ph type="title"/>
          </p:nvPr>
        </p:nvSpPr>
        <p:spPr>
          <a:xfrm>
            <a:off x="446567" y="365125"/>
            <a:ext cx="11355573" cy="1325563"/>
          </a:xfrm>
        </p:spPr>
        <p:txBody>
          <a:bodyPr/>
          <a:lstStyle/>
          <a:p>
            <a:r>
              <a:rPr lang="en-US" dirty="0" smtClean="0">
                <a:solidFill>
                  <a:schemeClr val="bg1"/>
                </a:solidFill>
                <a:latin typeface="+mn-lt"/>
              </a:rPr>
              <a:t>References:</a:t>
            </a:r>
            <a:endParaRPr lang="en-US" sz="3600" dirty="0">
              <a:solidFill>
                <a:schemeClr val="bg1"/>
              </a:solidFill>
              <a:latin typeface="+mn-lt"/>
            </a:endParaRPr>
          </a:p>
        </p:txBody>
      </p:sp>
      <p:sp>
        <p:nvSpPr>
          <p:cNvPr id="8" name="Rectangle 7"/>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358487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660044" y="1573842"/>
            <a:ext cx="10544297" cy="4889685"/>
          </a:xfrm>
        </p:spPr>
        <p:txBody>
          <a:bodyPr>
            <a:noAutofit/>
          </a:bodyPr>
          <a:lstStyle/>
          <a:p>
            <a:pPr marL="565150" indent="-514350">
              <a:buClr>
                <a:srgbClr val="002060"/>
              </a:buClr>
              <a:buSzPct val="100000"/>
              <a:buFont typeface="+mj-lt"/>
              <a:buAutoNum type="arabicPeriod" startAt="139"/>
            </a:pPr>
            <a:r>
              <a:rPr lang="en-US" sz="2000" dirty="0" smtClean="0">
                <a:solidFill>
                  <a:srgbClr val="002060"/>
                </a:solidFill>
              </a:rPr>
              <a:t>ScribeConnect's </a:t>
            </a:r>
            <a:r>
              <a:rPr lang="en-US" sz="2000" dirty="0">
                <a:solidFill>
                  <a:srgbClr val="002060"/>
                </a:solidFill>
              </a:rPr>
              <a:t>4th Annual Leadership Advancement Conference. Idyllwild, CA.: ScribeConnect, LLC; May, </a:t>
            </a:r>
            <a:r>
              <a:rPr lang="en-US" sz="2000" dirty="0" smtClean="0">
                <a:solidFill>
                  <a:srgbClr val="002060"/>
                </a:solidFill>
              </a:rPr>
              <a:t>2018.</a:t>
            </a:r>
          </a:p>
          <a:p>
            <a:pPr marL="565150" indent="-514350">
              <a:buClr>
                <a:srgbClr val="002060"/>
              </a:buClr>
              <a:buSzPct val="100000"/>
              <a:buFont typeface="+mj-lt"/>
              <a:buAutoNum type="arabicPeriod" startAt="139"/>
            </a:pPr>
            <a:r>
              <a:rPr lang="en-US" sz="2000" dirty="0" smtClean="0">
                <a:solidFill>
                  <a:srgbClr val="002060"/>
                </a:solidFill>
              </a:rPr>
              <a:t>Arya </a:t>
            </a:r>
            <a:r>
              <a:rPr lang="en-US" sz="2000" dirty="0">
                <a:solidFill>
                  <a:srgbClr val="002060"/>
                </a:solidFill>
              </a:rPr>
              <a:t>R, </a:t>
            </a:r>
            <a:r>
              <a:rPr lang="en-US" sz="2000" dirty="0" err="1">
                <a:solidFill>
                  <a:srgbClr val="002060"/>
                </a:solidFill>
              </a:rPr>
              <a:t>Salovich</a:t>
            </a:r>
            <a:r>
              <a:rPr lang="en-US" sz="2000" dirty="0">
                <a:solidFill>
                  <a:srgbClr val="002060"/>
                </a:solidFill>
              </a:rPr>
              <a:t> DM, </a:t>
            </a:r>
            <a:r>
              <a:rPr lang="en-US" sz="2000" dirty="0" err="1">
                <a:solidFill>
                  <a:srgbClr val="002060"/>
                </a:solidFill>
              </a:rPr>
              <a:t>Ohman</a:t>
            </a:r>
            <a:r>
              <a:rPr lang="en-US" sz="2000" dirty="0">
                <a:solidFill>
                  <a:srgbClr val="002060"/>
                </a:solidFill>
              </a:rPr>
              <a:t>-Strickland P, Merlin MA. Impact of scribes on performance indicators in the emergency department. </a:t>
            </a:r>
            <a:r>
              <a:rPr lang="en-US" sz="2000" i="1" dirty="0">
                <a:solidFill>
                  <a:srgbClr val="002060"/>
                </a:solidFill>
              </a:rPr>
              <a:t>Academic emergency medicine : official journal of the Society for Academic Emergency Medicine. </a:t>
            </a:r>
            <a:r>
              <a:rPr lang="en-US" sz="2000" dirty="0">
                <a:solidFill>
                  <a:srgbClr val="002060"/>
                </a:solidFill>
              </a:rPr>
              <a:t>2010;17(5):</a:t>
            </a:r>
            <a:r>
              <a:rPr lang="en-US" sz="2000" dirty="0" smtClean="0">
                <a:solidFill>
                  <a:srgbClr val="002060"/>
                </a:solidFill>
              </a:rPr>
              <a:t>490-494.</a:t>
            </a:r>
          </a:p>
          <a:p>
            <a:pPr marL="565150" indent="-514350">
              <a:buClr>
                <a:srgbClr val="002060"/>
              </a:buClr>
              <a:buSzPct val="100000"/>
              <a:buFont typeface="+mj-lt"/>
              <a:buAutoNum type="arabicPeriod" startAt="139"/>
            </a:pPr>
            <a:r>
              <a:rPr lang="en-US" sz="2000" dirty="0" err="1" smtClean="0">
                <a:solidFill>
                  <a:srgbClr val="002060"/>
                </a:solidFill>
              </a:rPr>
              <a:t>Bastani</a:t>
            </a:r>
            <a:r>
              <a:rPr lang="en-US" sz="2000" dirty="0" smtClean="0">
                <a:solidFill>
                  <a:srgbClr val="002060"/>
                </a:solidFill>
              </a:rPr>
              <a:t> </a:t>
            </a:r>
            <a:r>
              <a:rPr lang="en-US" sz="2000" dirty="0">
                <a:solidFill>
                  <a:srgbClr val="002060"/>
                </a:solidFill>
              </a:rPr>
              <a:t>A, </a:t>
            </a:r>
            <a:r>
              <a:rPr lang="en-US" sz="2000" dirty="0" err="1">
                <a:solidFill>
                  <a:srgbClr val="002060"/>
                </a:solidFill>
              </a:rPr>
              <a:t>Shaqiri</a:t>
            </a:r>
            <a:r>
              <a:rPr lang="en-US" sz="2000" dirty="0">
                <a:solidFill>
                  <a:srgbClr val="002060"/>
                </a:solidFill>
              </a:rPr>
              <a:t> B, </a:t>
            </a:r>
            <a:r>
              <a:rPr lang="en-US" sz="2000" dirty="0" err="1">
                <a:solidFill>
                  <a:srgbClr val="002060"/>
                </a:solidFill>
              </a:rPr>
              <a:t>Palomba</a:t>
            </a:r>
            <a:r>
              <a:rPr lang="en-US" sz="2000" dirty="0">
                <a:solidFill>
                  <a:srgbClr val="002060"/>
                </a:solidFill>
              </a:rPr>
              <a:t> K, </a:t>
            </a:r>
            <a:r>
              <a:rPr lang="en-US" sz="2000" dirty="0" err="1">
                <a:solidFill>
                  <a:srgbClr val="002060"/>
                </a:solidFill>
              </a:rPr>
              <a:t>Bananno</a:t>
            </a:r>
            <a:r>
              <a:rPr lang="en-US" sz="2000" dirty="0">
                <a:solidFill>
                  <a:srgbClr val="002060"/>
                </a:solidFill>
              </a:rPr>
              <a:t> D, Anderson W. An ED scribe program is able to improve throughput time and patient satisfaction. </a:t>
            </a:r>
            <a:r>
              <a:rPr lang="en-US" sz="2000" i="1" dirty="0">
                <a:solidFill>
                  <a:srgbClr val="002060"/>
                </a:solidFill>
              </a:rPr>
              <a:t>The American journal of emergency medicine. </a:t>
            </a:r>
            <a:r>
              <a:rPr lang="en-US" sz="2000" dirty="0">
                <a:solidFill>
                  <a:srgbClr val="002060"/>
                </a:solidFill>
              </a:rPr>
              <a:t>2014;32(5):</a:t>
            </a:r>
            <a:r>
              <a:rPr lang="en-US" sz="2000" dirty="0" smtClean="0">
                <a:solidFill>
                  <a:srgbClr val="002060"/>
                </a:solidFill>
              </a:rPr>
              <a:t>399-402.</a:t>
            </a:r>
          </a:p>
          <a:p>
            <a:pPr marL="565150" indent="-514350">
              <a:buClr>
                <a:srgbClr val="002060"/>
              </a:buClr>
              <a:buSzPct val="100000"/>
              <a:buFont typeface="+mj-lt"/>
              <a:buAutoNum type="arabicPeriod" startAt="139"/>
            </a:pPr>
            <a:r>
              <a:rPr lang="en-US" sz="2000" dirty="0" smtClean="0">
                <a:solidFill>
                  <a:srgbClr val="002060"/>
                </a:solidFill>
              </a:rPr>
              <a:t>Brady </a:t>
            </a:r>
            <a:r>
              <a:rPr lang="en-US" sz="2000" dirty="0">
                <a:solidFill>
                  <a:srgbClr val="002060"/>
                </a:solidFill>
              </a:rPr>
              <a:t>K, </a:t>
            </a:r>
            <a:r>
              <a:rPr lang="en-US" sz="2000" dirty="0" err="1">
                <a:solidFill>
                  <a:srgbClr val="002060"/>
                </a:solidFill>
              </a:rPr>
              <a:t>Shariff</a:t>
            </a:r>
            <a:r>
              <a:rPr lang="en-US" sz="2000" dirty="0">
                <a:solidFill>
                  <a:srgbClr val="002060"/>
                </a:solidFill>
              </a:rPr>
              <a:t> A. Virtual medical scribes: making electronic medical records work for you. </a:t>
            </a:r>
            <a:r>
              <a:rPr lang="en-US" sz="2000" i="1" dirty="0">
                <a:solidFill>
                  <a:srgbClr val="002060"/>
                </a:solidFill>
              </a:rPr>
              <a:t>The Journal of medical practice management : MPM. </a:t>
            </a:r>
            <a:r>
              <a:rPr lang="en-US" sz="2000" dirty="0">
                <a:solidFill>
                  <a:srgbClr val="002060"/>
                </a:solidFill>
              </a:rPr>
              <a:t>2013;29(2):</a:t>
            </a:r>
            <a:r>
              <a:rPr lang="en-US" sz="2000" dirty="0" smtClean="0">
                <a:solidFill>
                  <a:srgbClr val="002060"/>
                </a:solidFill>
              </a:rPr>
              <a:t>133-136.</a:t>
            </a:r>
          </a:p>
          <a:p>
            <a:pPr marL="565150" indent="-514350">
              <a:buClr>
                <a:srgbClr val="002060"/>
              </a:buClr>
              <a:buSzPct val="100000"/>
              <a:buFont typeface="+mj-lt"/>
              <a:buAutoNum type="arabicPeriod" startAt="139"/>
            </a:pPr>
            <a:r>
              <a:rPr lang="en-US" sz="2000" dirty="0" err="1" smtClean="0">
                <a:solidFill>
                  <a:srgbClr val="002060"/>
                </a:solidFill>
              </a:rPr>
              <a:t>Grimshaw</a:t>
            </a:r>
            <a:r>
              <a:rPr lang="en-US" sz="2000" dirty="0" smtClean="0">
                <a:solidFill>
                  <a:srgbClr val="002060"/>
                </a:solidFill>
              </a:rPr>
              <a:t> </a:t>
            </a:r>
            <a:r>
              <a:rPr lang="en-US" sz="2000" dirty="0">
                <a:solidFill>
                  <a:srgbClr val="002060"/>
                </a:solidFill>
              </a:rPr>
              <a:t>H. Physician scribes improve productivity. Oak Street Medical allows doctors to spend more face time with patients, improve job satisfaction. </a:t>
            </a:r>
            <a:r>
              <a:rPr lang="en-US" sz="2000" i="1" dirty="0">
                <a:solidFill>
                  <a:srgbClr val="002060"/>
                </a:solidFill>
              </a:rPr>
              <a:t>MGMA </a:t>
            </a:r>
            <a:r>
              <a:rPr lang="en-US" sz="2000" i="1" dirty="0" err="1">
                <a:solidFill>
                  <a:srgbClr val="002060"/>
                </a:solidFill>
              </a:rPr>
              <a:t>connexion</a:t>
            </a:r>
            <a:r>
              <a:rPr lang="en-US" sz="2000" i="1" dirty="0">
                <a:solidFill>
                  <a:srgbClr val="002060"/>
                </a:solidFill>
              </a:rPr>
              <a:t>. </a:t>
            </a:r>
            <a:r>
              <a:rPr lang="en-US" sz="2000" dirty="0">
                <a:solidFill>
                  <a:srgbClr val="002060"/>
                </a:solidFill>
              </a:rPr>
              <a:t>2012;12(2):</a:t>
            </a:r>
            <a:r>
              <a:rPr lang="en-US" sz="2000" dirty="0" smtClean="0">
                <a:solidFill>
                  <a:srgbClr val="002060"/>
                </a:solidFill>
              </a:rPr>
              <a:t>27-28.</a:t>
            </a:r>
          </a:p>
          <a:p>
            <a:pPr marL="565150" indent="-514350">
              <a:buClr>
                <a:srgbClr val="002060"/>
              </a:buClr>
              <a:buSzPct val="100000"/>
              <a:buFont typeface="+mj-lt"/>
              <a:buAutoNum type="arabicPeriod" startAt="139"/>
            </a:pPr>
            <a:r>
              <a:rPr lang="en-US" sz="2000" dirty="0" err="1" smtClean="0">
                <a:solidFill>
                  <a:srgbClr val="002060"/>
                </a:solidFill>
              </a:rPr>
              <a:t>Hawkinson</a:t>
            </a:r>
            <a:r>
              <a:rPr lang="en-US" sz="2000" dirty="0" smtClean="0">
                <a:solidFill>
                  <a:srgbClr val="002060"/>
                </a:solidFill>
              </a:rPr>
              <a:t> </a:t>
            </a:r>
            <a:r>
              <a:rPr lang="en-US" sz="2000" dirty="0">
                <a:solidFill>
                  <a:srgbClr val="002060"/>
                </a:solidFill>
              </a:rPr>
              <a:t>N. Integration of Medical Scribes. </a:t>
            </a:r>
            <a:r>
              <a:rPr lang="en-US" sz="2000" i="1" dirty="0">
                <a:solidFill>
                  <a:srgbClr val="002060"/>
                </a:solidFill>
              </a:rPr>
              <a:t>The Journal of medical practice management : MPM. </a:t>
            </a:r>
            <a:r>
              <a:rPr lang="en-US" sz="2000" dirty="0">
                <a:solidFill>
                  <a:srgbClr val="002060"/>
                </a:solidFill>
              </a:rPr>
              <a:t>2015;31(3):147-149</a:t>
            </a:r>
            <a:r>
              <a:rPr lang="en-US" sz="2000" dirty="0" smtClean="0">
                <a:solidFill>
                  <a:srgbClr val="002060"/>
                </a:solidFill>
              </a:rPr>
              <a:t>.</a:t>
            </a:r>
            <a:endParaRPr lang="en-US" sz="2000" dirty="0">
              <a:solidFill>
                <a:srgbClr val="002060"/>
              </a:solidFill>
            </a:endParaRPr>
          </a:p>
        </p:txBody>
      </p:sp>
      <p:sp>
        <p:nvSpPr>
          <p:cNvPr id="6" name="Title 1"/>
          <p:cNvSpPr>
            <a:spLocks noGrp="1"/>
          </p:cNvSpPr>
          <p:nvPr>
            <p:ph type="title"/>
          </p:nvPr>
        </p:nvSpPr>
        <p:spPr>
          <a:xfrm>
            <a:off x="446567" y="365125"/>
            <a:ext cx="11355573" cy="1325563"/>
          </a:xfrm>
        </p:spPr>
        <p:txBody>
          <a:bodyPr/>
          <a:lstStyle/>
          <a:p>
            <a:r>
              <a:rPr lang="en-US" dirty="0" smtClean="0">
                <a:solidFill>
                  <a:schemeClr val="bg1"/>
                </a:solidFill>
                <a:latin typeface="+mn-lt"/>
              </a:rPr>
              <a:t>References:</a:t>
            </a:r>
            <a:endParaRPr lang="en-US" sz="3600" dirty="0">
              <a:solidFill>
                <a:schemeClr val="bg1"/>
              </a:solidFill>
              <a:latin typeface="+mn-lt"/>
            </a:endParaRPr>
          </a:p>
        </p:txBody>
      </p:sp>
      <p:sp>
        <p:nvSpPr>
          <p:cNvPr id="8" name="Rectangle 7"/>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50272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660044" y="1573842"/>
            <a:ext cx="10544297" cy="4889685"/>
          </a:xfrm>
        </p:spPr>
        <p:txBody>
          <a:bodyPr>
            <a:noAutofit/>
          </a:bodyPr>
          <a:lstStyle/>
          <a:p>
            <a:pPr marL="565150" indent="-514350">
              <a:buClr>
                <a:srgbClr val="002060"/>
              </a:buClr>
              <a:buSzPct val="100000"/>
              <a:buFont typeface="+mj-lt"/>
              <a:buAutoNum type="arabicPeriod" startAt="145"/>
            </a:pPr>
            <a:r>
              <a:rPr lang="en-US" sz="2000" dirty="0" err="1" smtClean="0">
                <a:solidFill>
                  <a:srgbClr val="002060"/>
                </a:solidFill>
              </a:rPr>
              <a:t>Imdieke</a:t>
            </a:r>
            <a:r>
              <a:rPr lang="en-US" sz="2000" dirty="0" smtClean="0">
                <a:solidFill>
                  <a:srgbClr val="002060"/>
                </a:solidFill>
              </a:rPr>
              <a:t> </a:t>
            </a:r>
            <a:r>
              <a:rPr lang="en-US" sz="2000" dirty="0">
                <a:solidFill>
                  <a:srgbClr val="002060"/>
                </a:solidFill>
              </a:rPr>
              <a:t>BH, Martel ML. Integration of Medical Scribes in the Primary Care Setting: Improving Satisfaction. </a:t>
            </a:r>
            <a:r>
              <a:rPr lang="en-US" sz="2000" i="1" dirty="0">
                <a:solidFill>
                  <a:srgbClr val="002060"/>
                </a:solidFill>
              </a:rPr>
              <a:t>J </a:t>
            </a:r>
            <a:r>
              <a:rPr lang="en-US" sz="2000" i="1" dirty="0" err="1">
                <a:solidFill>
                  <a:srgbClr val="002060"/>
                </a:solidFill>
              </a:rPr>
              <a:t>Ambul</a:t>
            </a:r>
            <a:r>
              <a:rPr lang="en-US" sz="2000" i="1" dirty="0">
                <a:solidFill>
                  <a:srgbClr val="002060"/>
                </a:solidFill>
              </a:rPr>
              <a:t> Care Manage. </a:t>
            </a:r>
            <a:r>
              <a:rPr lang="en-US" sz="2000" dirty="0">
                <a:solidFill>
                  <a:srgbClr val="002060"/>
                </a:solidFill>
              </a:rPr>
              <a:t>2017;40(1):</a:t>
            </a:r>
            <a:r>
              <a:rPr lang="en-US" sz="2000" dirty="0" smtClean="0">
                <a:solidFill>
                  <a:srgbClr val="002060"/>
                </a:solidFill>
              </a:rPr>
              <a:t>17-25.</a:t>
            </a:r>
          </a:p>
          <a:p>
            <a:pPr marL="565150" indent="-514350">
              <a:buClr>
                <a:srgbClr val="002060"/>
              </a:buClr>
              <a:buSzPct val="100000"/>
              <a:buFont typeface="+mj-lt"/>
              <a:buAutoNum type="arabicPeriod" startAt="145"/>
            </a:pPr>
            <a:r>
              <a:rPr lang="en-US" sz="2000" dirty="0" err="1" smtClean="0">
                <a:solidFill>
                  <a:srgbClr val="002060"/>
                </a:solidFill>
              </a:rPr>
              <a:t>Pranaat</a:t>
            </a:r>
            <a:r>
              <a:rPr lang="en-US" sz="2000" dirty="0" smtClean="0">
                <a:solidFill>
                  <a:srgbClr val="002060"/>
                </a:solidFill>
              </a:rPr>
              <a:t> </a:t>
            </a:r>
            <a:r>
              <a:rPr lang="en-US" sz="2000" dirty="0">
                <a:solidFill>
                  <a:srgbClr val="002060"/>
                </a:solidFill>
              </a:rPr>
              <a:t>R, Mohan V, O'Reilly M, et al. Use of Simulation Based on an Electronic Health Records Environment to Evaluate the Structure and Accuracy of Notes Generated by Medical Scribes: Proof-of-Concept Study. </a:t>
            </a:r>
            <a:r>
              <a:rPr lang="en-US" sz="2000" i="1" dirty="0">
                <a:solidFill>
                  <a:srgbClr val="002060"/>
                </a:solidFill>
              </a:rPr>
              <a:t>JMIR medical informatics. </a:t>
            </a:r>
            <a:r>
              <a:rPr lang="en-US" sz="2000" dirty="0">
                <a:solidFill>
                  <a:srgbClr val="002060"/>
                </a:solidFill>
              </a:rPr>
              <a:t>2017;5(3):</a:t>
            </a:r>
            <a:r>
              <a:rPr lang="en-US" sz="2000" dirty="0" smtClean="0">
                <a:solidFill>
                  <a:srgbClr val="002060"/>
                </a:solidFill>
              </a:rPr>
              <a:t>e30.</a:t>
            </a:r>
          </a:p>
          <a:p>
            <a:pPr marL="565150" indent="-514350">
              <a:buClr>
                <a:srgbClr val="002060"/>
              </a:buClr>
              <a:buSzPct val="100000"/>
              <a:buFont typeface="+mj-lt"/>
              <a:buAutoNum type="arabicPeriod" startAt="145"/>
            </a:pPr>
            <a:r>
              <a:rPr lang="en-US" sz="2000" dirty="0" smtClean="0">
                <a:solidFill>
                  <a:srgbClr val="002060"/>
                </a:solidFill>
              </a:rPr>
              <a:t>Walker </a:t>
            </a:r>
            <a:r>
              <a:rPr lang="en-US" sz="2000" dirty="0">
                <a:solidFill>
                  <a:srgbClr val="002060"/>
                </a:solidFill>
              </a:rPr>
              <a:t>K, Ben-Meir M, </a:t>
            </a:r>
            <a:r>
              <a:rPr lang="en-US" sz="2000" dirty="0" err="1">
                <a:solidFill>
                  <a:srgbClr val="002060"/>
                </a:solidFill>
              </a:rPr>
              <a:t>O'Mullane</a:t>
            </a:r>
            <a:r>
              <a:rPr lang="en-US" sz="2000" dirty="0">
                <a:solidFill>
                  <a:srgbClr val="002060"/>
                </a:solidFill>
              </a:rPr>
              <a:t> P, Phillips D, Staples M. Scribes in an Australian private emergency department: A description of physician productivity. </a:t>
            </a:r>
            <a:r>
              <a:rPr lang="en-US" sz="2000" i="1" dirty="0">
                <a:solidFill>
                  <a:srgbClr val="002060"/>
                </a:solidFill>
              </a:rPr>
              <a:t>Emergency medicine Australasia : EMA. </a:t>
            </a:r>
            <a:r>
              <a:rPr lang="en-US" sz="2000" dirty="0">
                <a:solidFill>
                  <a:srgbClr val="002060"/>
                </a:solidFill>
              </a:rPr>
              <a:t>2014;26(6):</a:t>
            </a:r>
            <a:r>
              <a:rPr lang="en-US" sz="2000" dirty="0" smtClean="0">
                <a:solidFill>
                  <a:srgbClr val="002060"/>
                </a:solidFill>
              </a:rPr>
              <a:t>543-548.</a:t>
            </a:r>
          </a:p>
          <a:p>
            <a:pPr marL="565150" indent="-514350">
              <a:buClr>
                <a:srgbClr val="002060"/>
              </a:buClr>
              <a:buSzPct val="100000"/>
              <a:buFont typeface="+mj-lt"/>
              <a:buAutoNum type="arabicPeriod" startAt="145"/>
            </a:pPr>
            <a:r>
              <a:rPr lang="en-US" sz="2000" dirty="0" smtClean="0">
                <a:solidFill>
                  <a:srgbClr val="002060"/>
                </a:solidFill>
              </a:rPr>
              <a:t>Woodcock </a:t>
            </a:r>
            <a:r>
              <a:rPr lang="en-US" sz="2000" dirty="0">
                <a:solidFill>
                  <a:srgbClr val="002060"/>
                </a:solidFill>
              </a:rPr>
              <a:t>DV, </a:t>
            </a:r>
            <a:r>
              <a:rPr lang="en-US" sz="2000" dirty="0" err="1">
                <a:solidFill>
                  <a:srgbClr val="002060"/>
                </a:solidFill>
              </a:rPr>
              <a:t>Pranaat</a:t>
            </a:r>
            <a:r>
              <a:rPr lang="en-US" sz="2000" dirty="0">
                <a:solidFill>
                  <a:srgbClr val="002060"/>
                </a:solidFill>
              </a:rPr>
              <a:t> R, McGrath K, Ash JS. The Evolving Role of Medical Scribe: Variation and Implications for Organizational Effectiveness and Safety. </a:t>
            </a:r>
            <a:r>
              <a:rPr lang="en-US" sz="2000" i="1" dirty="0">
                <a:solidFill>
                  <a:srgbClr val="002060"/>
                </a:solidFill>
              </a:rPr>
              <a:t>Studies in health technology and informatics. </a:t>
            </a:r>
            <a:r>
              <a:rPr lang="en-US" sz="2000" dirty="0" smtClean="0">
                <a:solidFill>
                  <a:srgbClr val="002060"/>
                </a:solidFill>
              </a:rPr>
              <a:t>2017;234:382-388.</a:t>
            </a:r>
          </a:p>
          <a:p>
            <a:pPr marL="565150" indent="-514350">
              <a:buClr>
                <a:srgbClr val="002060"/>
              </a:buClr>
              <a:buSzPct val="100000"/>
              <a:buFont typeface="+mj-lt"/>
              <a:buAutoNum type="arabicPeriod" startAt="145"/>
            </a:pPr>
            <a:r>
              <a:rPr lang="en-US" sz="2000" dirty="0" smtClean="0">
                <a:solidFill>
                  <a:srgbClr val="002060"/>
                </a:solidFill>
              </a:rPr>
              <a:t>Scribes</a:t>
            </a:r>
            <a:r>
              <a:rPr lang="en-US" sz="2000" dirty="0">
                <a:solidFill>
                  <a:srgbClr val="002060"/>
                </a:solidFill>
              </a:rPr>
              <a:t>, EMR please docs, save $600,000. </a:t>
            </a:r>
            <a:r>
              <a:rPr lang="en-US" sz="2000" i="1" dirty="0">
                <a:solidFill>
                  <a:srgbClr val="002060"/>
                </a:solidFill>
              </a:rPr>
              <a:t>ED management : the monthly update on emergency department management. </a:t>
            </a:r>
            <a:r>
              <a:rPr lang="en-US" sz="2000" dirty="0">
                <a:solidFill>
                  <a:srgbClr val="002060"/>
                </a:solidFill>
              </a:rPr>
              <a:t>2009;21(10):</a:t>
            </a:r>
            <a:r>
              <a:rPr lang="en-US" sz="2000" dirty="0" smtClean="0">
                <a:solidFill>
                  <a:srgbClr val="002060"/>
                </a:solidFill>
              </a:rPr>
              <a:t>117-118.</a:t>
            </a:r>
          </a:p>
          <a:p>
            <a:pPr marL="565150" indent="-514350">
              <a:buClr>
                <a:srgbClr val="002060"/>
              </a:buClr>
              <a:buSzPct val="100000"/>
              <a:buFont typeface="+mj-lt"/>
              <a:buAutoNum type="arabicPeriod" startAt="145"/>
            </a:pPr>
            <a:r>
              <a:rPr lang="en-US" sz="2000" dirty="0" smtClean="0">
                <a:solidFill>
                  <a:srgbClr val="002060"/>
                </a:solidFill>
              </a:rPr>
              <a:t>Expanded </a:t>
            </a:r>
            <a:r>
              <a:rPr lang="en-US" sz="2000" dirty="0">
                <a:solidFill>
                  <a:srgbClr val="002060"/>
                </a:solidFill>
              </a:rPr>
              <a:t>scribe role boosts staff morale. </a:t>
            </a:r>
            <a:r>
              <a:rPr lang="en-US" sz="2000" i="1" dirty="0">
                <a:solidFill>
                  <a:srgbClr val="002060"/>
                </a:solidFill>
              </a:rPr>
              <a:t>ED management : the monthly update on emergency department management. </a:t>
            </a:r>
            <a:r>
              <a:rPr lang="en-US" sz="2000" dirty="0">
                <a:solidFill>
                  <a:srgbClr val="002060"/>
                </a:solidFill>
              </a:rPr>
              <a:t>2009;21(7):75-77.</a:t>
            </a:r>
          </a:p>
          <a:p>
            <a:pPr marL="565150" indent="-514350">
              <a:buClr>
                <a:srgbClr val="002060"/>
              </a:buClr>
              <a:buSzPct val="100000"/>
              <a:buFont typeface="+mj-lt"/>
              <a:buAutoNum type="arabicPeriod" startAt="34"/>
            </a:pPr>
            <a:endParaRPr lang="en-US" sz="2000" dirty="0">
              <a:solidFill>
                <a:srgbClr val="002060"/>
              </a:solidFill>
              <a:latin typeface="Calibri" charset="0"/>
              <a:ea typeface="Calibri" charset="0"/>
              <a:cs typeface="Calibri" charset="0"/>
            </a:endParaRPr>
          </a:p>
          <a:p>
            <a:pPr marL="565150" indent="-514350">
              <a:buClr>
                <a:srgbClr val="002060"/>
              </a:buClr>
              <a:buSzPct val="100000"/>
              <a:buFont typeface="+mj-lt"/>
              <a:buAutoNum type="arabicPeriod" startAt="34"/>
            </a:pPr>
            <a:endParaRPr lang="en-US" sz="2000" dirty="0">
              <a:solidFill>
                <a:srgbClr val="002060"/>
              </a:solidFill>
            </a:endParaRPr>
          </a:p>
        </p:txBody>
      </p:sp>
      <p:sp>
        <p:nvSpPr>
          <p:cNvPr id="6" name="Title 1"/>
          <p:cNvSpPr>
            <a:spLocks noGrp="1"/>
          </p:cNvSpPr>
          <p:nvPr>
            <p:ph type="title"/>
          </p:nvPr>
        </p:nvSpPr>
        <p:spPr>
          <a:xfrm>
            <a:off x="446567" y="365125"/>
            <a:ext cx="11355573" cy="1325563"/>
          </a:xfrm>
        </p:spPr>
        <p:txBody>
          <a:bodyPr/>
          <a:lstStyle/>
          <a:p>
            <a:r>
              <a:rPr lang="en-US" dirty="0" smtClean="0">
                <a:solidFill>
                  <a:schemeClr val="bg1"/>
                </a:solidFill>
                <a:latin typeface="+mn-lt"/>
              </a:rPr>
              <a:t>References:</a:t>
            </a:r>
            <a:endParaRPr lang="en-US" sz="3600" dirty="0">
              <a:solidFill>
                <a:schemeClr val="bg1"/>
              </a:solidFill>
              <a:latin typeface="+mn-lt"/>
            </a:endParaRPr>
          </a:p>
        </p:txBody>
      </p:sp>
      <p:sp>
        <p:nvSpPr>
          <p:cNvPr id="8" name="Rectangle 7"/>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2353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660044" y="1573842"/>
            <a:ext cx="10544297" cy="4889685"/>
          </a:xfrm>
        </p:spPr>
        <p:txBody>
          <a:bodyPr>
            <a:noAutofit/>
          </a:bodyPr>
          <a:lstStyle/>
          <a:p>
            <a:pPr marL="565150" indent="-514350">
              <a:buClr>
                <a:srgbClr val="002060"/>
              </a:buClr>
              <a:buSzPct val="100000"/>
              <a:buFont typeface="+mj-lt"/>
              <a:buAutoNum type="arabicPeriod" startAt="151"/>
            </a:pPr>
            <a:r>
              <a:rPr lang="en-US" sz="2000" dirty="0" smtClean="0">
                <a:solidFill>
                  <a:srgbClr val="002060"/>
                </a:solidFill>
              </a:rPr>
              <a:t>Commission </a:t>
            </a:r>
            <a:r>
              <a:rPr lang="en-US" sz="2000" dirty="0">
                <a:solidFill>
                  <a:srgbClr val="002060"/>
                </a:solidFill>
              </a:rPr>
              <a:t>TJ. Documentation Assistance Provided by Scribes: What guidelines should be followed when physicians or other licensed independent practitioners use scribes to assist with documentation? </a:t>
            </a:r>
            <a:r>
              <a:rPr lang="en-US" sz="2000" i="1" dirty="0">
                <a:solidFill>
                  <a:srgbClr val="002060"/>
                </a:solidFill>
              </a:rPr>
              <a:t>Perspectives® Newsletter: The Official Newsletter of The Joint Commission. </a:t>
            </a:r>
            <a:r>
              <a:rPr lang="en-US" sz="2000" dirty="0">
                <a:solidFill>
                  <a:srgbClr val="002060"/>
                </a:solidFill>
              </a:rPr>
              <a:t>2018;38(8</a:t>
            </a:r>
            <a:r>
              <a:rPr lang="en-US" sz="2000" dirty="0" smtClean="0">
                <a:solidFill>
                  <a:srgbClr val="002060"/>
                </a:solidFill>
              </a:rPr>
              <a:t>).</a:t>
            </a:r>
          </a:p>
          <a:p>
            <a:pPr marL="565150" indent="-514350">
              <a:buClr>
                <a:srgbClr val="002060"/>
              </a:buClr>
              <a:buSzPct val="100000"/>
              <a:buFont typeface="+mj-lt"/>
              <a:buAutoNum type="arabicPeriod" startAt="151"/>
            </a:pPr>
            <a:r>
              <a:rPr lang="en-US" sz="2000" dirty="0" smtClean="0">
                <a:solidFill>
                  <a:srgbClr val="002060"/>
                </a:solidFill>
              </a:rPr>
              <a:t>ScribeConnect </a:t>
            </a:r>
            <a:r>
              <a:rPr lang="en-US" sz="2000" dirty="0">
                <a:solidFill>
                  <a:srgbClr val="002060"/>
                </a:solidFill>
              </a:rPr>
              <a:t>L. </a:t>
            </a:r>
            <a:r>
              <a:rPr lang="en-US" sz="2000" i="1" dirty="0">
                <a:solidFill>
                  <a:srgbClr val="002060"/>
                </a:solidFill>
              </a:rPr>
              <a:t>ScribeConnect's Intensive Training Program (ITP) Student Manual, 4th Edition.</a:t>
            </a:r>
            <a:r>
              <a:rPr lang="en-US" sz="2000" dirty="0">
                <a:solidFill>
                  <a:srgbClr val="002060"/>
                </a:solidFill>
              </a:rPr>
              <a:t> 4 ed. Idyllwild, CA: ScribeConnect, LLC; </a:t>
            </a:r>
            <a:r>
              <a:rPr lang="en-US" sz="2000" dirty="0" smtClean="0">
                <a:solidFill>
                  <a:srgbClr val="002060"/>
                </a:solidFill>
              </a:rPr>
              <a:t>2014.</a:t>
            </a:r>
          </a:p>
          <a:p>
            <a:pPr marL="565150" indent="-514350">
              <a:buClr>
                <a:srgbClr val="002060"/>
              </a:buClr>
              <a:buSzPct val="100000"/>
              <a:buFont typeface="+mj-lt"/>
              <a:buAutoNum type="arabicPeriod" startAt="151"/>
            </a:pPr>
            <a:r>
              <a:rPr lang="en-US" sz="2000" dirty="0" smtClean="0">
                <a:solidFill>
                  <a:srgbClr val="002060"/>
                </a:solidFill>
              </a:rPr>
              <a:t>ScribeConnect </a:t>
            </a:r>
            <a:r>
              <a:rPr lang="en-US" sz="2000" dirty="0">
                <a:solidFill>
                  <a:srgbClr val="002060"/>
                </a:solidFill>
              </a:rPr>
              <a:t>L. </a:t>
            </a:r>
            <a:r>
              <a:rPr lang="en-US" sz="2000" i="1" dirty="0">
                <a:solidFill>
                  <a:srgbClr val="002060"/>
                </a:solidFill>
              </a:rPr>
              <a:t>ScribeConnect's Scribe Training Course (STC) Manual, 4th Edition.</a:t>
            </a:r>
            <a:r>
              <a:rPr lang="en-US" sz="2000" dirty="0">
                <a:solidFill>
                  <a:srgbClr val="002060"/>
                </a:solidFill>
              </a:rPr>
              <a:t> 4 </a:t>
            </a:r>
            <a:r>
              <a:rPr lang="en-US" sz="2000" dirty="0" smtClean="0">
                <a:solidFill>
                  <a:srgbClr val="002060"/>
                </a:solidFill>
              </a:rPr>
              <a:t>ed2014.</a:t>
            </a:r>
          </a:p>
          <a:p>
            <a:pPr marL="565150" indent="-514350">
              <a:buClr>
                <a:srgbClr val="002060"/>
              </a:buClr>
              <a:buSzPct val="100000"/>
              <a:buFont typeface="+mj-lt"/>
              <a:buAutoNum type="arabicPeriod" startAt="111"/>
            </a:pPr>
            <a:r>
              <a:rPr lang="en-US" sz="2000" dirty="0">
                <a:solidFill>
                  <a:srgbClr val="002060"/>
                </a:solidFill>
              </a:rPr>
              <a:t>Campbell LL, Case D, Crocker JE, et al. Using medical scribes in a physician practice. </a:t>
            </a:r>
            <a:r>
              <a:rPr lang="en-US" sz="2000" i="1" dirty="0">
                <a:solidFill>
                  <a:srgbClr val="002060"/>
                </a:solidFill>
              </a:rPr>
              <a:t>Journal of AHIMA / American Health Information Management Association. </a:t>
            </a:r>
            <a:r>
              <a:rPr lang="en-US" sz="2000" dirty="0">
                <a:solidFill>
                  <a:srgbClr val="002060"/>
                </a:solidFill>
              </a:rPr>
              <a:t>2012;83(11):64-69.</a:t>
            </a:r>
          </a:p>
          <a:p>
            <a:pPr marL="565150" indent="-514350">
              <a:buClr>
                <a:srgbClr val="002060"/>
              </a:buClr>
              <a:buSzPct val="100000"/>
              <a:buFont typeface="+mj-lt"/>
              <a:buAutoNum type="arabicPeriod" startAt="111"/>
            </a:pPr>
            <a:r>
              <a:rPr lang="en-US" sz="2000" dirty="0">
                <a:solidFill>
                  <a:srgbClr val="002060"/>
                </a:solidFill>
              </a:rPr>
              <a:t>Commission TJ. Clarification: Safe use of scribes in clinical settings. </a:t>
            </a:r>
            <a:r>
              <a:rPr lang="en-US" sz="2000" i="1" dirty="0">
                <a:solidFill>
                  <a:srgbClr val="002060"/>
                </a:solidFill>
              </a:rPr>
              <a:t>Joint Commission perspectives Joint Commission on Accreditation of Healthcare Organizations. </a:t>
            </a:r>
            <a:r>
              <a:rPr lang="en-US" sz="2000" dirty="0">
                <a:solidFill>
                  <a:srgbClr val="002060"/>
                </a:solidFill>
              </a:rPr>
              <a:t>2011;31(6):4-5</a:t>
            </a:r>
            <a:r>
              <a:rPr lang="en-US" sz="2000" dirty="0" smtClean="0">
                <a:solidFill>
                  <a:srgbClr val="002060"/>
                </a:solidFill>
              </a:rPr>
              <a:t>.</a:t>
            </a:r>
          </a:p>
          <a:p>
            <a:pPr marL="565150" indent="-514350">
              <a:buClr>
                <a:srgbClr val="002060"/>
              </a:buClr>
              <a:buSzPct val="100000"/>
              <a:buFont typeface="+mj-lt"/>
              <a:buAutoNum type="arabicPeriod" startAt="55"/>
            </a:pPr>
            <a:endParaRPr lang="en-US" sz="2000" dirty="0" smtClean="0">
              <a:solidFill>
                <a:srgbClr val="002060"/>
              </a:solidFill>
            </a:endParaRPr>
          </a:p>
        </p:txBody>
      </p:sp>
      <p:sp>
        <p:nvSpPr>
          <p:cNvPr id="6" name="Title 1"/>
          <p:cNvSpPr>
            <a:spLocks noGrp="1"/>
          </p:cNvSpPr>
          <p:nvPr>
            <p:ph type="title"/>
          </p:nvPr>
        </p:nvSpPr>
        <p:spPr>
          <a:xfrm>
            <a:off x="446567" y="365125"/>
            <a:ext cx="11355573" cy="1325563"/>
          </a:xfrm>
        </p:spPr>
        <p:txBody>
          <a:bodyPr/>
          <a:lstStyle/>
          <a:p>
            <a:r>
              <a:rPr lang="en-US" dirty="0" smtClean="0">
                <a:solidFill>
                  <a:schemeClr val="bg1"/>
                </a:solidFill>
                <a:latin typeface="+mn-lt"/>
              </a:rPr>
              <a:t>References:</a:t>
            </a:r>
            <a:endParaRPr lang="en-US" sz="3600" dirty="0">
              <a:solidFill>
                <a:schemeClr val="bg1"/>
              </a:solidFill>
              <a:latin typeface="+mn-lt"/>
            </a:endParaRPr>
          </a:p>
        </p:txBody>
      </p:sp>
      <p:sp>
        <p:nvSpPr>
          <p:cNvPr id="8" name="Rectangle 7"/>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756157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latin typeface="+mn-lt"/>
              </a:rPr>
              <a:t>Clinical Scribe Role Overview</a:t>
            </a:r>
            <a:endParaRPr lang="en-US" dirty="0">
              <a:solidFill>
                <a:schemeClr val="bg1"/>
              </a:solidFill>
              <a:latin typeface="+mn-lt"/>
            </a:endParaRP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oogle Shape;183;p25"/>
          <p:cNvPicPr preferRelativeResize="0"/>
          <p:nvPr/>
        </p:nvPicPr>
        <p:blipFill>
          <a:blip r:embed="rId3">
            <a:alphaModFix/>
          </a:blip>
          <a:stretch>
            <a:fillRect/>
          </a:stretch>
        </p:blipFill>
        <p:spPr>
          <a:xfrm>
            <a:off x="9965668" y="5728446"/>
            <a:ext cx="1578915" cy="851927"/>
          </a:xfrm>
          <a:prstGeom prst="rect">
            <a:avLst/>
          </a:prstGeom>
          <a:noFill/>
          <a:ln>
            <a:noFill/>
          </a:ln>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69446" y="1902286"/>
            <a:ext cx="6665897" cy="4447106"/>
          </a:xfrm>
          <a:prstGeom prst="rect">
            <a:avLst/>
          </a:prstGeom>
        </p:spPr>
      </p:pic>
      <p:sp>
        <p:nvSpPr>
          <p:cNvPr id="9" name="Rectangle 8"/>
          <p:cNvSpPr/>
          <p:nvPr/>
        </p:nvSpPr>
        <p:spPr>
          <a:xfrm>
            <a:off x="1869446" y="6411096"/>
            <a:ext cx="6973872" cy="338554"/>
          </a:xfrm>
          <a:prstGeom prst="rect">
            <a:avLst/>
          </a:prstGeom>
        </p:spPr>
        <p:txBody>
          <a:bodyPr wrap="square">
            <a:spAutoFit/>
          </a:bodyPr>
          <a:lstStyle/>
          <a:p>
            <a:r>
              <a:rPr lang="en-US" sz="1600" dirty="0">
                <a:solidFill>
                  <a:srgbClr val="002060"/>
                </a:solidFill>
                <a:latin typeface="Calibri" charset="0"/>
                <a:ea typeface="Calibri" charset="0"/>
                <a:cs typeface="Calibri" charset="0"/>
              </a:rPr>
              <a:t>https://</a:t>
            </a:r>
            <a:r>
              <a:rPr lang="en-US" sz="1600" dirty="0" err="1">
                <a:solidFill>
                  <a:srgbClr val="002060"/>
                </a:solidFill>
                <a:latin typeface="Calibri" charset="0"/>
                <a:ea typeface="Calibri" charset="0"/>
                <a:cs typeface="Calibri" charset="0"/>
              </a:rPr>
              <a:t>frontporchne.com</a:t>
            </a:r>
            <a:r>
              <a:rPr lang="en-US" sz="1600" dirty="0">
                <a:solidFill>
                  <a:srgbClr val="002060"/>
                </a:solidFill>
                <a:latin typeface="Calibri" charset="0"/>
                <a:ea typeface="Calibri" charset="0"/>
                <a:cs typeface="Calibri" charset="0"/>
              </a:rPr>
              <a:t>/article/easing-digital-age-docs-let-scribes-writing/</a:t>
            </a:r>
          </a:p>
        </p:txBody>
      </p:sp>
    </p:spTree>
    <p:extLst>
      <p:ext uri="{BB962C8B-B14F-4D97-AF65-F5344CB8AC3E}">
        <p14:creationId xmlns:p14="http://schemas.microsoft.com/office/powerpoint/2010/main" val="6814908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latin typeface="+mn-lt"/>
              </a:rPr>
              <a:t>Clinical Scribe Role Overview</a:t>
            </a:r>
            <a:endParaRPr lang="en-US" dirty="0">
              <a:solidFill>
                <a:schemeClr val="bg1"/>
              </a:solidFill>
              <a:latin typeface="+mn-lt"/>
            </a:endParaRPr>
          </a:p>
        </p:txBody>
      </p:sp>
      <p:sp>
        <p:nvSpPr>
          <p:cNvPr id="3" name="Content Placeholder 2"/>
          <p:cNvSpPr>
            <a:spLocks noGrp="1"/>
          </p:cNvSpPr>
          <p:nvPr>
            <p:ph sz="half" idx="1"/>
          </p:nvPr>
        </p:nvSpPr>
        <p:spPr>
          <a:xfrm>
            <a:off x="659219" y="1690688"/>
            <a:ext cx="10694581" cy="4618994"/>
          </a:xfrm>
        </p:spPr>
        <p:txBody>
          <a:bodyPr>
            <a:normAutofit lnSpcReduction="10000"/>
          </a:bodyPr>
          <a:lstStyle/>
          <a:p>
            <a:pPr marL="0" indent="0">
              <a:lnSpc>
                <a:spcPct val="150000"/>
              </a:lnSpc>
              <a:buNone/>
            </a:pPr>
            <a:r>
              <a:rPr lang="en-US" b="1" u="sng" dirty="0" smtClean="0">
                <a:solidFill>
                  <a:srgbClr val="002060"/>
                </a:solidFill>
              </a:rPr>
              <a:t>Clinical Scribes help providers:</a:t>
            </a:r>
            <a:endParaRPr lang="en-US" b="1" u="sng" dirty="0">
              <a:solidFill>
                <a:srgbClr val="002060"/>
              </a:solidFill>
            </a:endParaRPr>
          </a:p>
          <a:p>
            <a:pPr lvl="1">
              <a:lnSpc>
                <a:spcPct val="150000"/>
              </a:lnSpc>
              <a:buFont typeface="Wingdings" charset="2"/>
              <a:buChar char="Ø"/>
            </a:pPr>
            <a:r>
              <a:rPr lang="en-US" dirty="0" smtClean="0">
                <a:solidFill>
                  <a:srgbClr val="002060"/>
                </a:solidFill>
              </a:rPr>
              <a:t> Complete EHR documentation, EHR navigation, clerical duties</a:t>
            </a:r>
          </a:p>
          <a:p>
            <a:pPr lvl="1">
              <a:lnSpc>
                <a:spcPct val="150000"/>
              </a:lnSpc>
              <a:buFont typeface="Wingdings" charset="2"/>
              <a:buChar char="Ø"/>
            </a:pPr>
            <a:r>
              <a:rPr lang="en-US" dirty="0" smtClean="0">
                <a:solidFill>
                  <a:srgbClr val="002060"/>
                </a:solidFill>
              </a:rPr>
              <a:t> Devote more time &amp; attention to patient interactions</a:t>
            </a:r>
          </a:p>
          <a:p>
            <a:pPr lvl="1">
              <a:lnSpc>
                <a:spcPct val="150000"/>
              </a:lnSpc>
              <a:buFont typeface="Wingdings" charset="2"/>
              <a:buChar char="Ø"/>
            </a:pPr>
            <a:r>
              <a:rPr lang="en-US" dirty="0" smtClean="0">
                <a:solidFill>
                  <a:srgbClr val="002060"/>
                </a:solidFill>
              </a:rPr>
              <a:t> See more patients per shift</a:t>
            </a:r>
          </a:p>
          <a:p>
            <a:pPr lvl="1">
              <a:lnSpc>
                <a:spcPct val="150000"/>
              </a:lnSpc>
              <a:buFont typeface="Wingdings" charset="2"/>
              <a:buChar char="Ø"/>
            </a:pPr>
            <a:r>
              <a:rPr lang="en-US" dirty="0" smtClean="0">
                <a:solidFill>
                  <a:srgbClr val="002060"/>
                </a:solidFill>
              </a:rPr>
              <a:t> Decrease patient wait times</a:t>
            </a:r>
          </a:p>
          <a:p>
            <a:pPr lvl="1">
              <a:lnSpc>
                <a:spcPct val="150000"/>
              </a:lnSpc>
              <a:buFont typeface="Wingdings" charset="2"/>
              <a:buChar char="Ø"/>
            </a:pPr>
            <a:r>
              <a:rPr lang="en-US" dirty="0" smtClean="0">
                <a:solidFill>
                  <a:srgbClr val="002060"/>
                </a:solidFill>
              </a:rPr>
              <a:t> Increase documentation accuracy efficiency</a:t>
            </a:r>
          </a:p>
          <a:p>
            <a:pPr lvl="1">
              <a:lnSpc>
                <a:spcPct val="150000"/>
              </a:lnSpc>
              <a:buFont typeface="Wingdings" charset="2"/>
              <a:buChar char="Ø"/>
            </a:pPr>
            <a:r>
              <a:rPr lang="en-US" dirty="0" smtClean="0">
                <a:solidFill>
                  <a:srgbClr val="002060"/>
                </a:solidFill>
              </a:rPr>
              <a:t> Improve provider and patient satisfaction</a:t>
            </a:r>
          </a:p>
          <a:p>
            <a:pPr>
              <a:lnSpc>
                <a:spcPct val="150000"/>
              </a:lnSpc>
              <a:buFont typeface=".AppleSystemUIFont" charset="-120"/>
              <a:buChar char="-"/>
            </a:pPr>
            <a:endParaRPr lang="en-US" dirty="0" smtClean="0">
              <a:solidFill>
                <a:srgbClr val="002060"/>
              </a:solidFill>
            </a:endParaRP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oogle Shape;183;p25"/>
          <p:cNvPicPr preferRelativeResize="0"/>
          <p:nvPr/>
        </p:nvPicPr>
        <p:blipFill>
          <a:blip r:embed="rId2">
            <a:alphaModFix/>
          </a:blip>
          <a:stretch>
            <a:fillRect/>
          </a:stretch>
        </p:blipFill>
        <p:spPr>
          <a:xfrm>
            <a:off x="9965668" y="5728446"/>
            <a:ext cx="1578915" cy="851927"/>
          </a:xfrm>
          <a:prstGeom prst="rect">
            <a:avLst/>
          </a:prstGeom>
          <a:noFill/>
          <a:ln>
            <a:noFill/>
          </a:ln>
        </p:spPr>
      </p:pic>
      <p:sp>
        <p:nvSpPr>
          <p:cNvPr id="9" name="TextBox 8"/>
          <p:cNvSpPr txBox="1"/>
          <p:nvPr/>
        </p:nvSpPr>
        <p:spPr>
          <a:xfrm>
            <a:off x="468436" y="6243074"/>
            <a:ext cx="2090637" cy="400110"/>
          </a:xfrm>
          <a:prstGeom prst="rect">
            <a:avLst/>
          </a:prstGeom>
          <a:noFill/>
        </p:spPr>
        <p:txBody>
          <a:bodyPr wrap="none" rtlCol="0">
            <a:spAutoFit/>
          </a:bodyPr>
          <a:lstStyle/>
          <a:p>
            <a:r>
              <a:rPr lang="en-US" sz="2000" dirty="0" smtClean="0">
                <a:solidFill>
                  <a:srgbClr val="002060"/>
                </a:solidFill>
                <a:latin typeface="Calibri" charset="0"/>
                <a:ea typeface="Calibri" charset="0"/>
                <a:cs typeface="Calibri" charset="0"/>
              </a:rPr>
              <a:t>Citations: 129-150</a:t>
            </a:r>
            <a:endParaRPr lang="en-US" sz="2000" dirty="0">
              <a:solidFill>
                <a:srgbClr val="002060"/>
              </a:solidFill>
              <a:latin typeface="Calibri" charset="0"/>
              <a:ea typeface="Calibri" charset="0"/>
              <a:cs typeface="Calibri" charset="0"/>
            </a:endParaRPr>
          </a:p>
        </p:txBody>
      </p:sp>
    </p:spTree>
    <p:extLst>
      <p:ext uri="{BB962C8B-B14F-4D97-AF65-F5344CB8AC3E}">
        <p14:creationId xmlns:p14="http://schemas.microsoft.com/office/powerpoint/2010/main" val="6650496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32031"/>
            <a:ext cx="10515600" cy="1325563"/>
          </a:xfrm>
        </p:spPr>
        <p:txBody>
          <a:bodyPr/>
          <a:lstStyle/>
          <a:p>
            <a:r>
              <a:rPr lang="en-US" dirty="0" smtClean="0">
                <a:solidFill>
                  <a:schemeClr val="bg1"/>
                </a:solidFill>
                <a:latin typeface="+mn-lt"/>
              </a:rPr>
              <a:t>Clinical Scribe Role</a:t>
            </a:r>
            <a:endParaRPr lang="en-US" baseline="30000" dirty="0">
              <a:solidFill>
                <a:schemeClr val="bg1"/>
              </a:solidFill>
              <a:latin typeface="+mn-lt"/>
            </a:endParaRPr>
          </a:p>
        </p:txBody>
      </p:sp>
      <p:sp>
        <p:nvSpPr>
          <p:cNvPr id="3" name="Content Placeholder 2"/>
          <p:cNvSpPr>
            <a:spLocks noGrp="1"/>
          </p:cNvSpPr>
          <p:nvPr>
            <p:ph sz="half" idx="1"/>
          </p:nvPr>
        </p:nvSpPr>
        <p:spPr>
          <a:xfrm>
            <a:off x="1000286" y="1690688"/>
            <a:ext cx="10191427" cy="4351338"/>
          </a:xfrm>
        </p:spPr>
        <p:txBody>
          <a:bodyPr>
            <a:normAutofit fontScale="85000" lnSpcReduction="10000"/>
          </a:bodyPr>
          <a:lstStyle/>
          <a:p>
            <a:pPr>
              <a:lnSpc>
                <a:spcPct val="150000"/>
              </a:lnSpc>
              <a:buFont typeface="Wingdings" charset="2"/>
              <a:buChar char="Ø"/>
            </a:pPr>
            <a:r>
              <a:rPr lang="en-US" dirty="0" smtClean="0">
                <a:solidFill>
                  <a:srgbClr val="002060"/>
                </a:solidFill>
              </a:rPr>
              <a:t> Primary Role of Clinical Scribe:</a:t>
            </a:r>
            <a:endParaRPr lang="en-US" baseline="30000" dirty="0">
              <a:solidFill>
                <a:srgbClr val="002060"/>
              </a:solidFill>
            </a:endParaRPr>
          </a:p>
          <a:p>
            <a:pPr lvl="1">
              <a:lnSpc>
                <a:spcPct val="150000"/>
              </a:lnSpc>
              <a:buFont typeface=".AppleSystemUIFont" charset="-120"/>
              <a:buChar char="-"/>
            </a:pPr>
            <a:r>
              <a:rPr lang="en-US" dirty="0" smtClean="0">
                <a:solidFill>
                  <a:srgbClr val="002060"/>
                </a:solidFill>
              </a:rPr>
              <a:t>Provide “real-time” documentation services in the clinical setting under the direct supervision of a licensed provider, such as a physician, PA, or NP</a:t>
            </a:r>
          </a:p>
          <a:p>
            <a:pPr lvl="1">
              <a:lnSpc>
                <a:spcPct val="150000"/>
              </a:lnSpc>
              <a:buFont typeface=".AppleSystemUIFont" charset="-120"/>
              <a:buChar char="-"/>
            </a:pPr>
            <a:r>
              <a:rPr lang="en-US" dirty="0" smtClean="0">
                <a:solidFill>
                  <a:srgbClr val="002060"/>
                </a:solidFill>
              </a:rPr>
              <a:t>Clerical in nature, but extends beyond documentation</a:t>
            </a:r>
          </a:p>
          <a:p>
            <a:pPr>
              <a:lnSpc>
                <a:spcPct val="150000"/>
              </a:lnSpc>
              <a:buFont typeface="Wingdings" charset="2"/>
              <a:buChar char="Ø"/>
            </a:pPr>
            <a:r>
              <a:rPr lang="en-US" dirty="0" smtClean="0">
                <a:solidFill>
                  <a:srgbClr val="002060"/>
                </a:solidFill>
              </a:rPr>
              <a:t> Clinical Scribes must “think on their feet” and document with:</a:t>
            </a:r>
          </a:p>
          <a:p>
            <a:pPr lvl="1">
              <a:lnSpc>
                <a:spcPct val="150000"/>
              </a:lnSpc>
              <a:buFont typeface=".AppleSystemUIFont" charset="-120"/>
              <a:buChar char="-"/>
            </a:pPr>
            <a:r>
              <a:rPr lang="en-US" dirty="0" smtClean="0">
                <a:solidFill>
                  <a:srgbClr val="002060"/>
                </a:solidFill>
              </a:rPr>
              <a:t> Efficiency (speed)</a:t>
            </a:r>
          </a:p>
          <a:p>
            <a:pPr lvl="1">
              <a:lnSpc>
                <a:spcPct val="150000"/>
              </a:lnSpc>
              <a:buFont typeface=".AppleSystemUIFont" charset="-120"/>
              <a:buChar char="-"/>
            </a:pPr>
            <a:r>
              <a:rPr lang="en-US" dirty="0" smtClean="0">
                <a:solidFill>
                  <a:srgbClr val="002060"/>
                </a:solidFill>
              </a:rPr>
              <a:t>Accuracy</a:t>
            </a:r>
          </a:p>
          <a:p>
            <a:pPr lvl="1">
              <a:lnSpc>
                <a:spcPct val="150000"/>
              </a:lnSpc>
              <a:buFont typeface=".AppleSystemUIFont" charset="-120"/>
              <a:buChar char="-"/>
            </a:pPr>
            <a:r>
              <a:rPr lang="en-US" dirty="0">
                <a:solidFill>
                  <a:srgbClr val="002060"/>
                </a:solidFill>
              </a:rPr>
              <a:t>A</a:t>
            </a:r>
            <a:r>
              <a:rPr lang="en-US" dirty="0" smtClean="0">
                <a:solidFill>
                  <a:srgbClr val="002060"/>
                </a:solidFill>
              </a:rPr>
              <a:t>bsolute thoroughness</a:t>
            </a: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oogle Shape;183;p25"/>
          <p:cNvPicPr preferRelativeResize="0"/>
          <p:nvPr/>
        </p:nvPicPr>
        <p:blipFill>
          <a:blip r:embed="rId2">
            <a:alphaModFix/>
          </a:blip>
          <a:stretch>
            <a:fillRect/>
          </a:stretch>
        </p:blipFill>
        <p:spPr>
          <a:xfrm>
            <a:off x="9965668" y="5728446"/>
            <a:ext cx="1578915" cy="851927"/>
          </a:xfrm>
          <a:prstGeom prst="rect">
            <a:avLst/>
          </a:prstGeom>
          <a:noFill/>
          <a:ln>
            <a:noFill/>
          </a:ln>
        </p:spPr>
      </p:pic>
    </p:spTree>
    <p:extLst>
      <p:ext uri="{BB962C8B-B14F-4D97-AF65-F5344CB8AC3E}">
        <p14:creationId xmlns:p14="http://schemas.microsoft.com/office/powerpoint/2010/main" val="11960759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40772" y="1496291"/>
            <a:ext cx="10910455" cy="4545735"/>
          </a:xfrm>
        </p:spPr>
        <p:txBody>
          <a:bodyPr>
            <a:normAutofit lnSpcReduction="10000"/>
          </a:bodyPr>
          <a:lstStyle/>
          <a:p>
            <a:pPr marL="0" indent="0">
              <a:lnSpc>
                <a:spcPct val="150000"/>
              </a:lnSpc>
              <a:buNone/>
            </a:pPr>
            <a:r>
              <a:rPr lang="en-US" dirty="0" smtClean="0">
                <a:solidFill>
                  <a:srgbClr val="002060"/>
                </a:solidFill>
              </a:rPr>
              <a:t>Joint Commission guidelines for Clinical Scribe education &amp; training</a:t>
            </a:r>
            <a:r>
              <a:rPr lang="en-US" baseline="30000" dirty="0" smtClean="0">
                <a:solidFill>
                  <a:srgbClr val="002060"/>
                </a:solidFill>
              </a:rPr>
              <a:t>151</a:t>
            </a:r>
            <a:r>
              <a:rPr lang="en-US" dirty="0" smtClean="0">
                <a:solidFill>
                  <a:srgbClr val="002060"/>
                </a:solidFill>
              </a:rPr>
              <a:t>:</a:t>
            </a:r>
          </a:p>
          <a:p>
            <a:pPr lvl="1">
              <a:lnSpc>
                <a:spcPct val="150000"/>
              </a:lnSpc>
              <a:buFont typeface="Wingdings" charset="2"/>
              <a:buChar char="ü"/>
            </a:pPr>
            <a:r>
              <a:rPr lang="en-US" dirty="0" smtClean="0">
                <a:solidFill>
                  <a:srgbClr val="002060"/>
                </a:solidFill>
              </a:rPr>
              <a:t> Medical Terminology </a:t>
            </a:r>
            <a:endParaRPr lang="en-US" dirty="0">
              <a:solidFill>
                <a:srgbClr val="002060"/>
              </a:solidFill>
            </a:endParaRPr>
          </a:p>
          <a:p>
            <a:pPr lvl="1">
              <a:lnSpc>
                <a:spcPct val="150000"/>
              </a:lnSpc>
              <a:buFont typeface="Wingdings" charset="2"/>
              <a:buChar char="ü"/>
            </a:pPr>
            <a:r>
              <a:rPr lang="en-US" dirty="0" smtClean="0">
                <a:solidFill>
                  <a:srgbClr val="002060"/>
                </a:solidFill>
              </a:rPr>
              <a:t>Health Insurance Portability &amp; Accountability Act (HIPAA)</a:t>
            </a:r>
          </a:p>
          <a:p>
            <a:pPr lvl="1">
              <a:lnSpc>
                <a:spcPct val="150000"/>
              </a:lnSpc>
              <a:buFont typeface="Wingdings" charset="2"/>
              <a:buChar char="ü"/>
            </a:pPr>
            <a:r>
              <a:rPr lang="en-US" dirty="0" smtClean="0">
                <a:solidFill>
                  <a:srgbClr val="002060"/>
                </a:solidFill>
              </a:rPr>
              <a:t> Principles of Billing, Coding, &amp; Reimbursement </a:t>
            </a:r>
            <a:endParaRPr lang="en-US" sz="1300" dirty="0" smtClean="0">
              <a:solidFill>
                <a:srgbClr val="002060"/>
              </a:solidFill>
            </a:endParaRPr>
          </a:p>
          <a:p>
            <a:pPr lvl="1">
              <a:lnSpc>
                <a:spcPct val="150000"/>
              </a:lnSpc>
              <a:buFont typeface="Wingdings" charset="2"/>
              <a:buChar char="ü"/>
            </a:pPr>
            <a:r>
              <a:rPr lang="en-US" dirty="0" smtClean="0">
                <a:solidFill>
                  <a:srgbClr val="002060"/>
                </a:solidFill>
              </a:rPr>
              <a:t> Electronic Medical Record (EMR) Navigation &amp; Functionality </a:t>
            </a:r>
            <a:endParaRPr lang="en-US" dirty="0">
              <a:solidFill>
                <a:srgbClr val="002060"/>
              </a:solidFill>
            </a:endParaRPr>
          </a:p>
          <a:p>
            <a:pPr lvl="1">
              <a:lnSpc>
                <a:spcPct val="150000"/>
              </a:lnSpc>
              <a:buFont typeface="Wingdings" charset="2"/>
              <a:buChar char="ü"/>
            </a:pPr>
            <a:r>
              <a:rPr lang="en-US" dirty="0" smtClean="0">
                <a:solidFill>
                  <a:srgbClr val="002060"/>
                </a:solidFill>
              </a:rPr>
              <a:t>Computerized order entry, clinical decision support, &amp; proper methodology for pending orders for authentication &amp; submission</a:t>
            </a:r>
            <a:endParaRPr lang="en-US" dirty="0">
              <a:solidFill>
                <a:srgbClr val="002060"/>
              </a:solidFill>
            </a:endParaRPr>
          </a:p>
        </p:txBody>
      </p:sp>
      <p:sp>
        <p:nvSpPr>
          <p:cNvPr id="6" name="Rectangle 5"/>
          <p:cNvSpPr/>
          <p:nvPr/>
        </p:nvSpPr>
        <p:spPr>
          <a:xfrm>
            <a:off x="10734261" y="5840785"/>
            <a:ext cx="1457739" cy="1017215"/>
          </a:xfrm>
          <a:prstGeom prst="rect">
            <a:avLst/>
          </a:prstGeom>
          <a:solidFill>
            <a:srgbClr val="CAE3F4"/>
          </a:solidFill>
          <a:ln>
            <a:solidFill>
              <a:srgbClr val="CAE3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oogle Shape;183;p25"/>
          <p:cNvPicPr preferRelativeResize="0"/>
          <p:nvPr/>
        </p:nvPicPr>
        <p:blipFill>
          <a:blip r:embed="rId3">
            <a:alphaModFix/>
          </a:blip>
          <a:stretch>
            <a:fillRect/>
          </a:stretch>
        </p:blipFill>
        <p:spPr>
          <a:xfrm>
            <a:off x="9965668" y="5728446"/>
            <a:ext cx="1578915" cy="851927"/>
          </a:xfrm>
          <a:prstGeom prst="rect">
            <a:avLst/>
          </a:prstGeom>
          <a:noFill/>
          <a:ln>
            <a:noFill/>
          </a:ln>
        </p:spPr>
      </p:pic>
      <p:sp>
        <p:nvSpPr>
          <p:cNvPr id="8" name="Title 1"/>
          <p:cNvSpPr>
            <a:spLocks noGrp="1"/>
          </p:cNvSpPr>
          <p:nvPr>
            <p:ph type="title"/>
          </p:nvPr>
        </p:nvSpPr>
        <p:spPr>
          <a:xfrm>
            <a:off x="838200" y="432031"/>
            <a:ext cx="10515600" cy="1325563"/>
          </a:xfrm>
        </p:spPr>
        <p:txBody>
          <a:bodyPr/>
          <a:lstStyle/>
          <a:p>
            <a:r>
              <a:rPr lang="en-US" dirty="0" smtClean="0">
                <a:solidFill>
                  <a:schemeClr val="bg1"/>
                </a:solidFill>
                <a:latin typeface="+mn-lt"/>
              </a:rPr>
              <a:t>Clinical Scribe Education Guidelines</a:t>
            </a:r>
            <a:endParaRPr lang="en-US" baseline="30000" dirty="0">
              <a:solidFill>
                <a:schemeClr val="bg1"/>
              </a:solidFill>
              <a:latin typeface="+mn-lt"/>
            </a:endParaRPr>
          </a:p>
        </p:txBody>
      </p:sp>
      <p:sp>
        <p:nvSpPr>
          <p:cNvPr id="4" name="TextBox 3"/>
          <p:cNvSpPr txBox="1"/>
          <p:nvPr/>
        </p:nvSpPr>
        <p:spPr>
          <a:xfrm>
            <a:off x="346232" y="6080681"/>
            <a:ext cx="9612792" cy="738664"/>
          </a:xfrm>
          <a:prstGeom prst="rect">
            <a:avLst/>
          </a:prstGeom>
          <a:noFill/>
        </p:spPr>
        <p:txBody>
          <a:bodyPr wrap="square" rtlCol="0">
            <a:spAutoFit/>
          </a:bodyPr>
          <a:lstStyle/>
          <a:p>
            <a:r>
              <a:rPr lang="en-US" dirty="0" smtClean="0">
                <a:solidFill>
                  <a:srgbClr val="002060"/>
                </a:solidFill>
                <a:latin typeface="Calibri" charset="0"/>
                <a:ea typeface="Calibri" charset="0"/>
                <a:cs typeface="Calibri" charset="0"/>
              </a:rPr>
              <a:t>151: Joint Commission. </a:t>
            </a:r>
            <a:r>
              <a:rPr lang="en-US" dirty="0">
                <a:solidFill>
                  <a:srgbClr val="002060"/>
                </a:solidFill>
                <a:latin typeface="Calibri" charset="0"/>
                <a:ea typeface="Calibri" charset="0"/>
                <a:cs typeface="Calibri" charset="0"/>
              </a:rPr>
              <a:t>Documentation Assistance Provided by Scribes: What guidelines should be followed when physicians or other licensed independent practitioners use scribes to assist with documentation? </a:t>
            </a:r>
            <a:r>
              <a:rPr lang="en-US" i="1" dirty="0" smtClean="0">
                <a:solidFill>
                  <a:srgbClr val="002060"/>
                </a:solidFill>
                <a:latin typeface="Calibri" charset="0"/>
                <a:ea typeface="Calibri" charset="0"/>
                <a:cs typeface="Calibri" charset="0"/>
              </a:rPr>
              <a:t>Perspectives Newsletter®. </a:t>
            </a:r>
            <a:r>
              <a:rPr lang="en-US" dirty="0" smtClean="0">
                <a:solidFill>
                  <a:srgbClr val="002060"/>
                </a:solidFill>
                <a:latin typeface="Calibri" charset="0"/>
                <a:ea typeface="Calibri" charset="0"/>
                <a:cs typeface="Calibri" charset="0"/>
              </a:rPr>
              <a:t>2018;38(8</a:t>
            </a:r>
            <a:r>
              <a:rPr lang="en-US" dirty="0">
                <a:solidFill>
                  <a:srgbClr val="002060"/>
                </a:solidFill>
                <a:latin typeface="Calibri" charset="0"/>
                <a:ea typeface="Calibri" charset="0"/>
                <a:cs typeface="Calibri" charset="0"/>
              </a:rPr>
              <a:t>).</a:t>
            </a:r>
          </a:p>
          <a:p>
            <a:endParaRPr lang="en-US" dirty="0">
              <a:latin typeface="Calibri" charset="0"/>
              <a:ea typeface="Calibri" charset="0"/>
              <a:cs typeface="Calibri" charset="0"/>
            </a:endParaRPr>
          </a:p>
        </p:txBody>
      </p:sp>
    </p:spTree>
    <p:extLst>
      <p:ext uri="{BB962C8B-B14F-4D97-AF65-F5344CB8AC3E}">
        <p14:creationId xmlns:p14="http://schemas.microsoft.com/office/powerpoint/2010/main" val="17184344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Scribe Training Course PPT Template">
  <a:themeElements>
    <a:clrScheme name="Custom 6">
      <a:dk1>
        <a:srgbClr val="000000"/>
      </a:dk1>
      <a:lt1>
        <a:srgbClr val="FFFFFF"/>
      </a:lt1>
      <a:dk2>
        <a:srgbClr val="242852"/>
      </a:dk2>
      <a:lt2>
        <a:srgbClr val="ACCBF9"/>
      </a:lt2>
      <a:accent1>
        <a:srgbClr val="4A66AC"/>
      </a:accent1>
      <a:accent2>
        <a:srgbClr val="4A2467"/>
      </a:accent2>
      <a:accent3>
        <a:srgbClr val="297FD5"/>
      </a:accent3>
      <a:accent4>
        <a:srgbClr val="7F8FA9"/>
      </a:accent4>
      <a:accent5>
        <a:srgbClr val="5AA2AE"/>
      </a:accent5>
      <a:accent6>
        <a:srgbClr val="CC6600"/>
      </a:accent6>
      <a:hlink>
        <a:srgbClr val="CC6600"/>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2774</TotalTime>
  <Words>6818</Words>
  <Application>Microsoft Macintosh PowerPoint</Application>
  <PresentationFormat>Widescreen</PresentationFormat>
  <Paragraphs>579</Paragraphs>
  <Slides>54</Slides>
  <Notes>33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54</vt:i4>
      </vt:variant>
    </vt:vector>
  </HeadingPairs>
  <TitlesOfParts>
    <vt:vector size="62" baseType="lpstr">
      <vt:lpstr>.AppleSystemUIFont</vt:lpstr>
      <vt:lpstr>Calibri</vt:lpstr>
      <vt:lpstr>Cambria</vt:lpstr>
      <vt:lpstr>Courier New</vt:lpstr>
      <vt:lpstr>Noto Sans Symbols</vt:lpstr>
      <vt:lpstr>Wingdings</vt:lpstr>
      <vt:lpstr>Arial</vt:lpstr>
      <vt:lpstr>Scribe Training Course PPT Template</vt:lpstr>
      <vt:lpstr>PowerPoint Presentation</vt:lpstr>
      <vt:lpstr>CSAT Platform: Resources</vt:lpstr>
      <vt:lpstr>CSAT STAGE I Resources</vt:lpstr>
      <vt:lpstr>Clinical Scribe Role Overview</vt:lpstr>
      <vt:lpstr>Clinical Scribe Role Overview</vt:lpstr>
      <vt:lpstr>Clinical Scribe Role Overview</vt:lpstr>
      <vt:lpstr>Clinical Scribe Role Overview</vt:lpstr>
      <vt:lpstr>Clinical Scribe Role</vt:lpstr>
      <vt:lpstr>Clinical Scribe Education Guidelines</vt:lpstr>
      <vt:lpstr>Clinical Scribe Education Guidelines</vt:lpstr>
      <vt:lpstr>CSAT Platform: STAGES</vt:lpstr>
      <vt:lpstr>STAGE I: Classroom Training</vt:lpstr>
      <vt:lpstr>STAGE I: Classroom Training</vt:lpstr>
      <vt:lpstr>STAGE I: Classroom Training</vt:lpstr>
      <vt:lpstr>CSAT STAGE II: EHR Training</vt:lpstr>
      <vt:lpstr>CSAT STAGE III: Workflow Training</vt:lpstr>
      <vt:lpstr>CSAT STAGE IV: Clinical Evaluation</vt:lpstr>
      <vt:lpstr>STAGE I: Classroom Training</vt:lpstr>
      <vt:lpstr>STAGE I: Classroom Training</vt:lpstr>
      <vt:lpstr>Module I: Introduction</vt:lpstr>
      <vt:lpstr>STAGE I: Classroom Training</vt:lpstr>
      <vt:lpstr>STAGE I: Classroom Training</vt:lpstr>
      <vt:lpstr>STAGE I: Classroom Training</vt:lpstr>
      <vt:lpstr>Chapter 1: Introduction</vt:lpstr>
      <vt:lpstr>SC Smarts: Subject Content &amp; Critical Thinking</vt:lpstr>
      <vt:lpstr>Critical Thinking Definition2:</vt:lpstr>
      <vt:lpstr>3 Steps of Critical Thinking Process:</vt:lpstr>
      <vt:lpstr>5 Components of Critical Thinking</vt:lpstr>
      <vt:lpstr>Critical Thinking: An Independent Process</vt:lpstr>
      <vt:lpstr>Critical Thinking 1: Acquiring Information </vt:lpstr>
      <vt:lpstr>Critical Thinking 1: Acquiring Information </vt:lpstr>
      <vt:lpstr>Critical Thinking 2: Assessment &amp; Evaluation</vt:lpstr>
      <vt:lpstr>Critical Thinking 2: Assessment &amp; Evaluation</vt:lpstr>
      <vt:lpstr>PowerPoint Presentation</vt:lpstr>
      <vt:lpstr>PowerPoint Presentation</vt:lpstr>
      <vt:lpstr>Critical Thinking 3: Communication</vt:lpstr>
      <vt:lpstr>Questions for Prompting Communication</vt:lpstr>
      <vt:lpstr>Questions for Prompting Communication</vt:lpstr>
      <vt:lpstr>Critical Thinking 4: Problem Solving</vt:lpstr>
      <vt:lpstr>Critical Thinking 4: Problem Solving</vt:lpstr>
      <vt:lpstr>Critical Thinking 4: Problem Solving</vt:lpstr>
      <vt:lpstr>Critical Thinking 4: Problem Solving</vt:lpstr>
      <vt:lpstr>Critical Thinking 5: Implement, Assess, Reassess</vt:lpstr>
      <vt:lpstr>Critical Thinking 5: Implement, Assess, Reassess</vt:lpstr>
      <vt:lpstr>SuperScribe Application: Critical Thinking</vt:lpstr>
      <vt:lpstr>Recommended Resources</vt:lpstr>
      <vt:lpstr>Review &amp; Assessment</vt:lpstr>
      <vt:lpstr>References:</vt:lpstr>
      <vt:lpstr>References:</vt:lpstr>
      <vt:lpstr>References:</vt:lpstr>
      <vt:lpstr>References:</vt:lpstr>
      <vt:lpstr>References:</vt:lpstr>
      <vt:lpstr>References:</vt:lpstr>
      <vt:lpstr>References:</vt:lpstr>
    </vt:vector>
  </TitlesOfParts>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58</cp:revision>
  <dcterms:modified xsi:type="dcterms:W3CDTF">2019-06-06T14:22:24Z</dcterms:modified>
</cp:coreProperties>
</file>